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4BA3DF-4465-4900-A176-15FE947F21F5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5114EA-6A04-407B-8174-C02892DDF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08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ABFC624-86B2-4F65-8EA7-320CA6979DC0}" type="slidenum">
              <a:rPr lang="sr-Latn-CS" smtClean="0"/>
              <a:pPr eaLnBrk="1" hangingPunct="1"/>
              <a:t>18</a:t>
            </a:fld>
            <a:endParaRPr lang="sr-Latn-CS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sr-Latn-CS" smtClean="0"/>
              <a:t>229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DD71049-7EF9-4529-B5FA-6B1229BA39C9}" type="slidenum">
              <a:rPr lang="sr-Latn-CS" smtClean="0"/>
              <a:pPr eaLnBrk="1" hangingPunct="1"/>
              <a:t>19</a:t>
            </a:fld>
            <a:endParaRPr lang="sr-Latn-CS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CBA8FC4-D097-4DF0-9A2D-46112F5B7618}" type="slidenum">
              <a:rPr lang="sr-Latn-CS" smtClean="0"/>
              <a:pPr eaLnBrk="1" hangingPunct="1"/>
              <a:t>21</a:t>
            </a:fld>
            <a:endParaRPr lang="sr-Latn-C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sr-Latn-CS" smtClean="0"/>
              <a:t>228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1256150-52B3-4829-93E8-FB9919283034}" type="slidenum">
              <a:rPr lang="sr-Latn-CS" smtClean="0"/>
              <a:pPr eaLnBrk="1" hangingPunct="1"/>
              <a:t>23</a:t>
            </a:fld>
            <a:endParaRPr lang="sr-Latn-CS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sr-Latn-CS" smtClean="0"/>
              <a:t>231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ACBF1A8-1C67-4DBC-BE0F-B5EA0BCB1BF6}" type="slidenum">
              <a:rPr lang="sr-Latn-CS" smtClean="0"/>
              <a:pPr eaLnBrk="1" hangingPunct="1"/>
              <a:t>31</a:t>
            </a:fld>
            <a:endParaRPr lang="sr-Latn-C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sr-Latn-CS" smtClean="0"/>
              <a:t>240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15B4602-BE19-4876-A693-B40687126072}" type="slidenum">
              <a:rPr lang="sr-Latn-CS" smtClean="0"/>
              <a:pPr eaLnBrk="1" hangingPunct="1"/>
              <a:t>32</a:t>
            </a:fld>
            <a:endParaRPr lang="sr-Latn-C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sr-Latn-CS" smtClean="0"/>
              <a:t>Kraj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A9AF3D20-61E6-4CC9-A5B8-A1D3E4909365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470E05-087C-42F3-A67F-67DB264CC069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3D20-61E6-4CC9-A5B8-A1D3E4909365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70E05-087C-42F3-A67F-67DB264CC0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3D20-61E6-4CC9-A5B8-A1D3E4909365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70E05-087C-42F3-A67F-67DB264CC06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A5A13-6844-4E72-99B1-12DA25FEB45C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826237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9AF3D20-61E6-4CC9-A5B8-A1D3E4909365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0470E05-087C-42F3-A67F-67DB264CC069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3D20-61E6-4CC9-A5B8-A1D3E4909365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470E05-087C-42F3-A67F-67DB264CC069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9AF3D20-61E6-4CC9-A5B8-A1D3E4909365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0470E05-087C-42F3-A67F-67DB264CC069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9AF3D20-61E6-4CC9-A5B8-A1D3E4909365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0470E05-087C-42F3-A67F-67DB264CC069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3D20-61E6-4CC9-A5B8-A1D3E4909365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470E05-087C-42F3-A67F-67DB264CC069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3D20-61E6-4CC9-A5B8-A1D3E4909365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470E05-087C-42F3-A67F-67DB264CC06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9AF3D20-61E6-4CC9-A5B8-A1D3E4909365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0470E05-087C-42F3-A67F-67DB264CC069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A9AF3D20-61E6-4CC9-A5B8-A1D3E4909365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90470E05-087C-42F3-A67F-67DB264CC069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A9AF3D20-61E6-4CC9-A5B8-A1D3E4909365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90470E05-087C-42F3-A67F-67DB264CC06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gif"/><Relationship Id="rId4" Type="http://schemas.openxmlformats.org/officeDocument/2006/relationships/image" Target="../media/image4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555776" y="2636912"/>
            <a:ext cx="4013200" cy="428625"/>
          </a:xfrm>
        </p:spPr>
        <p:txBody>
          <a:bodyPr/>
          <a:lstStyle/>
          <a:p>
            <a:r>
              <a:rPr lang="sr-Cyrl-RS" sz="2400" b="1" dirty="0" smtClean="0"/>
              <a:t>Проф</a:t>
            </a:r>
            <a:r>
              <a:rPr lang="sr-Cyrl-RS" sz="2400" b="1" dirty="0" smtClean="0"/>
              <a:t> </a:t>
            </a:r>
            <a:r>
              <a:rPr lang="sr-Cyrl-RS" sz="2400" b="1" dirty="0" smtClean="0"/>
              <a:t>др Снежана Лукић</a:t>
            </a:r>
            <a:endParaRPr lang="en-US" sz="24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1600" y="188640"/>
            <a:ext cx="6768752" cy="1872208"/>
          </a:xfrm>
        </p:spPr>
        <p:txBody>
          <a:bodyPr>
            <a:normAutofit/>
          </a:bodyPr>
          <a:lstStyle/>
          <a:p>
            <a:r>
              <a:rPr lang="sr-Cyrl-CS" sz="3600" dirty="0">
                <a:solidFill>
                  <a:srgbClr val="FF0000"/>
                </a:solidFill>
                <a:effectLst/>
              </a:rPr>
              <a:t>Радиолошка дијагностика обољења виличних костију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3847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7" descr="slon chr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650" y="981075"/>
            <a:ext cx="3686175" cy="4897438"/>
          </a:xfr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sr-Cyrl-RS" sz="1800" smtClean="0">
                <a:solidFill>
                  <a:schemeClr val="tx2"/>
                </a:solidFill>
              </a:rPr>
              <a:t>преградња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кости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компакта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кортикалис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задебљани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спонгиоза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гушћа</a:t>
            </a:r>
            <a:endParaRPr lang="sr-Latn-CS" sz="1800" smtClean="0">
              <a:solidFill>
                <a:schemeClr val="tx2"/>
              </a:solidFill>
            </a:endParaRPr>
          </a:p>
          <a:p>
            <a:pPr eaLnBrk="1" hangingPunct="1">
              <a:buFontTx/>
              <a:buNone/>
            </a:pPr>
            <a:endParaRPr lang="sr-Latn-CS" sz="1800" smtClean="0">
              <a:solidFill>
                <a:schemeClr val="tx2"/>
              </a:solidFill>
            </a:endParaRPr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Кост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трајно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задебљана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деформисана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измењене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структуре</a:t>
            </a:r>
            <a:endParaRPr lang="sr-Latn-CS" sz="180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00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en-US" sz="2800" smtClean="0"/>
          </a:p>
        </p:txBody>
      </p:sp>
      <p:sp>
        <p:nvSpPr>
          <p:cNvPr id="37891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44975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Latn-CS" sz="2000" b="1" smtClean="0"/>
              <a:t>3.	</a:t>
            </a:r>
            <a:r>
              <a:rPr lang="sr-Cyrl-RS" sz="2000" b="1" u="sng" smtClean="0"/>
              <a:t>рецидивантна</a:t>
            </a:r>
            <a:r>
              <a:rPr lang="sr-Latn-CS" sz="2000" b="1" u="sng" smtClean="0"/>
              <a:t> </a:t>
            </a:r>
            <a:r>
              <a:rPr lang="sr-Cyrl-RS" sz="2000" b="1" u="sng" smtClean="0"/>
              <a:t>упала</a:t>
            </a:r>
            <a:endParaRPr lang="sr-Latn-CS" sz="2000" b="1" u="sng" smtClean="0"/>
          </a:p>
          <a:p>
            <a:pPr eaLnBrk="1" hangingPunct="1">
              <a:buFontTx/>
              <a:buNone/>
            </a:pPr>
            <a:endParaRPr lang="sr-Latn-CS" sz="1800" b="1" u="sng" smtClean="0"/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нова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жаришта</a:t>
            </a:r>
            <a:endParaRPr lang="sr-Latn-CS" sz="1800" smtClean="0">
              <a:solidFill>
                <a:schemeClr val="tx2"/>
              </a:solidFill>
            </a:endParaRPr>
          </a:p>
          <a:p>
            <a:pPr eaLnBrk="1" hangingPunct="1">
              <a:buFontTx/>
              <a:buNone/>
            </a:pPr>
            <a:endParaRPr lang="sr-Latn-CS" sz="1800" smtClean="0">
              <a:solidFill>
                <a:schemeClr val="tx2"/>
              </a:solidFill>
            </a:endParaRPr>
          </a:p>
          <a:p>
            <a:pPr eaLnBrk="1" hangingPunct="1">
              <a:buFontTx/>
              <a:buNone/>
            </a:pPr>
            <a:endParaRPr lang="sr-Latn-CS" sz="1800" smtClean="0">
              <a:solidFill>
                <a:schemeClr val="tx2"/>
              </a:solidFill>
            </a:endParaRPr>
          </a:p>
          <a:p>
            <a:pPr eaLnBrk="1" hangingPunct="1">
              <a:buFontTx/>
              <a:buNone/>
            </a:pPr>
            <a:r>
              <a:rPr lang="sr-Cyrl-RS" sz="1800" u="sng" smtClean="0">
                <a:solidFill>
                  <a:schemeClr val="tx2"/>
                </a:solidFill>
              </a:rPr>
              <a:t>Диф</a:t>
            </a:r>
            <a:r>
              <a:rPr lang="sr-Latn-CS" sz="1800" u="sng" smtClean="0">
                <a:solidFill>
                  <a:schemeClr val="tx2"/>
                </a:solidFill>
              </a:rPr>
              <a:t>.</a:t>
            </a:r>
            <a:r>
              <a:rPr lang="sr-Cyrl-RS" sz="1800" u="sng" smtClean="0">
                <a:solidFill>
                  <a:schemeClr val="tx2"/>
                </a:solidFill>
              </a:rPr>
              <a:t>Дг</a:t>
            </a:r>
            <a:r>
              <a:rPr lang="sr-Latn-CS" sz="1800" u="sng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Latn-CS" sz="1800" smtClean="0">
                <a:solidFill>
                  <a:schemeClr val="tx2"/>
                </a:solidFill>
              </a:rPr>
              <a:t>	</a:t>
            </a:r>
            <a:r>
              <a:rPr lang="sr-Cyrl-RS" sz="1800" smtClean="0">
                <a:solidFill>
                  <a:schemeClr val="tx2"/>
                </a:solidFill>
              </a:rPr>
              <a:t>ТБЦ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Луес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Е</a:t>
            </a:r>
            <a:r>
              <a:rPr lang="sr-Latn-CS" sz="1800" smtClean="0">
                <a:solidFill>
                  <a:schemeClr val="tx2"/>
                </a:solidFill>
              </a:rPr>
              <a:t>w</a:t>
            </a:r>
            <a:r>
              <a:rPr lang="sr-Cyrl-RS" sz="1800" smtClean="0">
                <a:solidFill>
                  <a:schemeClr val="tx2"/>
                </a:solidFill>
              </a:rPr>
              <a:t>инг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сарцома</a:t>
            </a:r>
            <a:r>
              <a:rPr lang="sr-Latn-CS" sz="1800" smtClean="0">
                <a:solidFill>
                  <a:schemeClr val="tx2"/>
                </a:solidFill>
              </a:rPr>
              <a:t>,</a:t>
            </a:r>
          </a:p>
          <a:p>
            <a:pPr eaLnBrk="1" hangingPunct="1">
              <a:buFontTx/>
              <a:buNone/>
            </a:pPr>
            <a:r>
              <a:rPr lang="sr-Latn-CS" sz="1800" smtClean="0">
                <a:solidFill>
                  <a:schemeClr val="tx2"/>
                </a:solidFill>
              </a:rPr>
              <a:t>	</a:t>
            </a:r>
            <a:r>
              <a:rPr lang="sr-Cyrl-RS" sz="1800" smtClean="0">
                <a:solidFill>
                  <a:schemeClr val="tx2"/>
                </a:solidFill>
              </a:rPr>
              <a:t>Септички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артритис</a:t>
            </a:r>
            <a:r>
              <a:rPr lang="sr-Latn-CS" sz="1800" smtClean="0">
                <a:solidFill>
                  <a:schemeClr val="tx2"/>
                </a:solidFill>
              </a:rPr>
              <a:t>,</a:t>
            </a:r>
          </a:p>
          <a:p>
            <a:pPr eaLnBrk="1" hangingPunct="1">
              <a:buFontTx/>
              <a:buNone/>
            </a:pPr>
            <a:r>
              <a:rPr lang="sr-Latn-CS" sz="1800" smtClean="0">
                <a:solidFill>
                  <a:schemeClr val="tx2"/>
                </a:solidFill>
              </a:rPr>
              <a:t>	</a:t>
            </a:r>
            <a:r>
              <a:rPr lang="sr-Cyrl-RS" sz="1800" smtClean="0">
                <a:solidFill>
                  <a:schemeClr val="tx2"/>
                </a:solidFill>
              </a:rPr>
              <a:t>Апсцеси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флегмоне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меких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ткива</a:t>
            </a:r>
            <a:r>
              <a:rPr lang="sr-Latn-CS" sz="1800" smtClean="0">
                <a:solidFill>
                  <a:schemeClr val="tx2"/>
                </a:solidFill>
              </a:rPr>
              <a:t>,</a:t>
            </a:r>
          </a:p>
          <a:p>
            <a:pPr eaLnBrk="1" hangingPunct="1">
              <a:buFontTx/>
              <a:buNone/>
            </a:pPr>
            <a:r>
              <a:rPr lang="sr-Latn-CS" sz="1800" smtClean="0">
                <a:solidFill>
                  <a:schemeClr val="tx2"/>
                </a:solidFill>
              </a:rPr>
              <a:t>	</a:t>
            </a:r>
            <a:r>
              <a:rPr lang="sr-Cyrl-RS" sz="1800" smtClean="0">
                <a:solidFill>
                  <a:schemeClr val="tx2"/>
                </a:solidFill>
              </a:rPr>
              <a:t>Трауматски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периоститис</a:t>
            </a:r>
            <a:endParaRPr lang="sr-Latn-CS" sz="180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4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sr-Latn-CS" sz="32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sr-Cyrl-RS" sz="2800" smtClean="0">
                <a:solidFill>
                  <a:schemeClr val="folHlink"/>
                </a:solidFill>
              </a:rPr>
              <a:t>Дифузни</a:t>
            </a:r>
            <a:r>
              <a:rPr lang="sr-Latn-CS" sz="2800" smtClean="0">
                <a:solidFill>
                  <a:schemeClr val="folHlink"/>
                </a:solidFill>
              </a:rPr>
              <a:t> </a:t>
            </a:r>
            <a:r>
              <a:rPr lang="sr-Cyrl-RS" sz="2800" smtClean="0">
                <a:solidFill>
                  <a:schemeClr val="folHlink"/>
                </a:solidFill>
              </a:rPr>
              <a:t>склерозирајући</a:t>
            </a:r>
            <a:r>
              <a:rPr lang="sr-Latn-CS" sz="2800" smtClean="0">
                <a:solidFill>
                  <a:schemeClr val="folHlink"/>
                </a:solidFill>
              </a:rPr>
              <a:t> </a:t>
            </a:r>
            <a:r>
              <a:rPr lang="sr-Cyrl-RS" sz="2800" smtClean="0">
                <a:solidFill>
                  <a:schemeClr val="folHlink"/>
                </a:solidFill>
              </a:rPr>
              <a:t>остеомијелитис</a:t>
            </a:r>
            <a:endParaRPr lang="sr-Latn-CS" sz="2800" smtClean="0">
              <a:solidFill>
                <a:schemeClr val="folHlink"/>
              </a:solidFill>
            </a:endParaRPr>
          </a:p>
        </p:txBody>
      </p:sp>
      <p:sp>
        <p:nvSpPr>
          <p:cNvPr id="38915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508625" y="1412875"/>
            <a:ext cx="3384550" cy="47132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Ртг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1800" u="sng" smtClean="0">
                <a:solidFill>
                  <a:schemeClr val="tx2"/>
                </a:solidFill>
              </a:rPr>
              <a:t>Иницијална</a:t>
            </a:r>
            <a:r>
              <a:rPr lang="sr-Latn-CS" sz="1800" u="sng" smtClean="0">
                <a:solidFill>
                  <a:schemeClr val="tx2"/>
                </a:solidFill>
              </a:rPr>
              <a:t> </a:t>
            </a:r>
            <a:r>
              <a:rPr lang="sr-Cyrl-RS" sz="1800" u="sng" smtClean="0">
                <a:solidFill>
                  <a:schemeClr val="tx2"/>
                </a:solidFill>
              </a:rPr>
              <a:t>фаза</a:t>
            </a:r>
            <a:r>
              <a:rPr lang="sr-Latn-CS" sz="1800" smtClean="0">
                <a:solidFill>
                  <a:schemeClr val="tx2"/>
                </a:solidFill>
              </a:rPr>
              <a:t>   </a:t>
            </a:r>
            <a:r>
              <a:rPr lang="sr-Cyrl-RS" sz="1800" smtClean="0">
                <a:solidFill>
                  <a:schemeClr val="tx2"/>
                </a:solidFill>
              </a:rPr>
              <a:t>дифузно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неоштро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ограничено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поље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остеосклерозе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остелизе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1800" u="sng" smtClean="0">
                <a:solidFill>
                  <a:schemeClr val="tx2"/>
                </a:solidFill>
              </a:rPr>
              <a:t>Прогресија</a:t>
            </a:r>
            <a:r>
              <a:rPr lang="sr-Latn-CS" sz="1800" smtClean="0">
                <a:solidFill>
                  <a:schemeClr val="tx2"/>
                </a:solidFill>
              </a:rPr>
              <a:t>   </a:t>
            </a:r>
            <a:r>
              <a:rPr lang="sr-Cyrl-RS" sz="1800" smtClean="0">
                <a:solidFill>
                  <a:schemeClr val="tx2"/>
                </a:solidFill>
              </a:rPr>
              <a:t>проширење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зоне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која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не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прелази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медијалну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линију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ресорпција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коренова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зуба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endParaRPr lang="sr-Latn-CS" sz="1800" smtClean="0">
              <a:solidFill>
                <a:schemeClr val="tx2"/>
              </a:solidFill>
            </a:endParaRPr>
          </a:p>
          <a:p>
            <a:pPr eaLnBrk="1" hangingPunct="1">
              <a:buFontTx/>
              <a:buNone/>
            </a:pPr>
            <a:r>
              <a:rPr lang="sr-Cyrl-RS" sz="1800" u="sng" smtClean="0">
                <a:solidFill>
                  <a:schemeClr val="tx2"/>
                </a:solidFill>
              </a:rPr>
              <a:t>Диф</a:t>
            </a:r>
            <a:r>
              <a:rPr lang="sr-Latn-CS" sz="1800" u="sng" smtClean="0">
                <a:solidFill>
                  <a:schemeClr val="tx2"/>
                </a:solidFill>
              </a:rPr>
              <a:t>.</a:t>
            </a:r>
            <a:r>
              <a:rPr lang="sr-Cyrl-RS" sz="1800" u="sng" smtClean="0">
                <a:solidFill>
                  <a:schemeClr val="tx2"/>
                </a:solidFill>
              </a:rPr>
              <a:t>Дг</a:t>
            </a:r>
            <a:r>
              <a:rPr lang="sr-Latn-CS" sz="1800" u="sng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Latn-CS" sz="1800" smtClean="0">
                <a:solidFill>
                  <a:schemeClr val="tx2"/>
                </a:solidFill>
              </a:rPr>
              <a:t>	</a:t>
            </a:r>
            <a:r>
              <a:rPr lang="sr-Cyrl-RS" sz="1800" smtClean="0">
                <a:solidFill>
                  <a:schemeClr val="tx2"/>
                </a:solidFill>
              </a:rPr>
              <a:t>остеобласти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ту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</a:p>
          <a:p>
            <a:pPr eaLnBrk="1" hangingPunct="1">
              <a:buFontTx/>
              <a:buNone/>
            </a:pPr>
            <a:r>
              <a:rPr lang="sr-Latn-CS" sz="1800" smtClean="0">
                <a:solidFill>
                  <a:schemeClr val="tx2"/>
                </a:solidFill>
              </a:rPr>
              <a:t>	</a:t>
            </a:r>
            <a:r>
              <a:rPr lang="sr-Cyrl-RS" sz="1800" smtClean="0">
                <a:solidFill>
                  <a:schemeClr val="tx2"/>
                </a:solidFill>
              </a:rPr>
              <a:t>коштане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дисплазије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фиброзне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диспалзије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Пеџетова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болест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остеопетрозе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3891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84313"/>
            <a:ext cx="2397125" cy="3384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1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513" y="1484313"/>
            <a:ext cx="2379662" cy="3384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755650" y="5084763"/>
            <a:ext cx="4679950" cy="150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sr-Cyrl-RS">
                <a:solidFill>
                  <a:schemeClr val="tx2"/>
                </a:solidFill>
              </a:rPr>
              <a:t>Реакција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RS">
                <a:solidFill>
                  <a:schemeClr val="tx2"/>
                </a:solidFill>
              </a:rPr>
              <a:t>кости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RS">
                <a:solidFill>
                  <a:schemeClr val="tx2"/>
                </a:solidFill>
              </a:rPr>
              <a:t>на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RS">
                <a:solidFill>
                  <a:schemeClr val="tx2"/>
                </a:solidFill>
              </a:rPr>
              <a:t>инфекцију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RS">
                <a:solidFill>
                  <a:schemeClr val="tx2"/>
                </a:solidFill>
              </a:rPr>
              <a:t>слабог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RS">
                <a:solidFill>
                  <a:schemeClr val="tx2"/>
                </a:solidFill>
              </a:rPr>
              <a:t>интензитета</a:t>
            </a:r>
            <a:r>
              <a:rPr lang="sr-Latn-CS">
                <a:solidFill>
                  <a:schemeClr val="tx2"/>
                </a:solidFill>
              </a:rPr>
              <a:t>.</a:t>
            </a:r>
          </a:p>
          <a:p>
            <a:pPr>
              <a:defRPr/>
            </a:pPr>
            <a:r>
              <a:rPr lang="sr-Cyrl-RS">
                <a:solidFill>
                  <a:schemeClr val="tx2"/>
                </a:solidFill>
              </a:rPr>
              <a:t>Нема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RS">
                <a:solidFill>
                  <a:schemeClr val="tx2"/>
                </a:solidFill>
              </a:rPr>
              <a:t>некрозе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RS">
                <a:solidFill>
                  <a:schemeClr val="tx2"/>
                </a:solidFill>
              </a:rPr>
              <a:t>и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RS">
                <a:solidFill>
                  <a:schemeClr val="tx2"/>
                </a:solidFill>
              </a:rPr>
              <a:t>стварања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RS">
                <a:solidFill>
                  <a:schemeClr val="tx2"/>
                </a:solidFill>
              </a:rPr>
              <a:t>гноја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RS">
                <a:solidFill>
                  <a:schemeClr val="tx2"/>
                </a:solidFill>
              </a:rPr>
              <a:t>већ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RS">
                <a:solidFill>
                  <a:schemeClr val="tx2"/>
                </a:solidFill>
              </a:rPr>
              <a:t>пролиферативна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RS">
                <a:solidFill>
                  <a:schemeClr val="tx2"/>
                </a:solidFill>
              </a:rPr>
              <a:t>реакција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RS">
                <a:solidFill>
                  <a:schemeClr val="tx2"/>
                </a:solidFill>
              </a:rPr>
              <a:t>коштаног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RS">
                <a:solidFill>
                  <a:schemeClr val="tx2"/>
                </a:solidFill>
              </a:rPr>
              <a:t>ткива</a:t>
            </a:r>
            <a:r>
              <a:rPr lang="sr-Latn-CS">
                <a:solidFill>
                  <a:schemeClr val="tx2"/>
                </a:solidFill>
              </a:rPr>
              <a:t>.</a:t>
            </a:r>
            <a:r>
              <a:rPr lang="sr-Latn-CS"/>
              <a:t> </a:t>
            </a:r>
            <a:endParaRPr lang="sr-Latn-CS" sz="2000">
              <a:effectLst>
                <a:outerShdw blurRad="38100" dist="38100" dir="2700000" algn="tl">
                  <a:srgbClr val="336699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8461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sr-Latn-CS" sz="2800" smtClean="0">
                <a:solidFill>
                  <a:schemeClr val="folHlink"/>
                </a:solidFill>
              </a:rPr>
              <a:t>	</a:t>
            </a:r>
            <a:r>
              <a:rPr lang="sr-Cyrl-RS" sz="2800" smtClean="0">
                <a:solidFill>
                  <a:schemeClr val="folHlink"/>
                </a:solidFill>
              </a:rPr>
              <a:t>Хр</a:t>
            </a:r>
            <a:r>
              <a:rPr lang="sr-Latn-CS" sz="2800" smtClean="0">
                <a:solidFill>
                  <a:schemeClr val="folHlink"/>
                </a:solidFill>
              </a:rPr>
              <a:t>. </a:t>
            </a:r>
            <a:r>
              <a:rPr lang="sr-Cyrl-RS" sz="2800" smtClean="0">
                <a:solidFill>
                  <a:schemeClr val="folHlink"/>
                </a:solidFill>
              </a:rPr>
              <a:t>субпериостални</a:t>
            </a:r>
            <a:r>
              <a:rPr lang="sr-Latn-CS" sz="2800" smtClean="0">
                <a:solidFill>
                  <a:schemeClr val="folHlink"/>
                </a:solidFill>
              </a:rPr>
              <a:t> </a:t>
            </a:r>
            <a:r>
              <a:rPr lang="sr-Cyrl-RS" sz="2800" smtClean="0">
                <a:solidFill>
                  <a:schemeClr val="folHlink"/>
                </a:solidFill>
              </a:rPr>
              <a:t>остеомиелитис</a:t>
            </a:r>
            <a:endParaRPr lang="sr-Latn-CS" sz="2800" smtClean="0">
              <a:solidFill>
                <a:schemeClr val="folHlink"/>
              </a:solidFill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en-US" sz="2800" smtClean="0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Гној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из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периапикалног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абсцеса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продре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у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кортикалну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кост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одиже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периост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узрокује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некрозу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Настали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секвестар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дренира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преко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фистуле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endParaRPr lang="sr-Latn-CS" sz="1800" smtClean="0">
              <a:solidFill>
                <a:schemeClr val="tx2"/>
              </a:solidFill>
            </a:endParaRPr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Ртг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Кост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изгрижена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од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мољаца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кортикална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секвестрација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форме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малих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мултиплих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засенчења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7807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sr-Latn-CS" sz="32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sr-Cyrl-RS" sz="2800" smtClean="0">
                <a:solidFill>
                  <a:schemeClr val="folHlink"/>
                </a:solidFill>
              </a:rPr>
              <a:t>Пролиферативни</a:t>
            </a:r>
            <a:r>
              <a:rPr lang="sr-Latn-CS" sz="2800" smtClean="0">
                <a:solidFill>
                  <a:schemeClr val="folHlink"/>
                </a:solidFill>
              </a:rPr>
              <a:t> </a:t>
            </a:r>
            <a:r>
              <a:rPr lang="sr-Cyrl-RS" sz="2800" smtClean="0">
                <a:solidFill>
                  <a:schemeClr val="folHlink"/>
                </a:solidFill>
              </a:rPr>
              <a:t>периоститис</a:t>
            </a:r>
            <a:endParaRPr lang="sr-Latn-CS" sz="2800" smtClean="0">
              <a:solidFill>
                <a:schemeClr val="folHlink"/>
              </a:solidFill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en-US" sz="2800" smtClean="0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412875"/>
            <a:ext cx="4321175" cy="47132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Ретка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хронична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несупуративна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форма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из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периапикалног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процеса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Latn-CS" sz="1800" smtClean="0">
                <a:solidFill>
                  <a:schemeClr val="tx2"/>
                </a:solidFill>
              </a:rPr>
              <a:t>(</a:t>
            </a:r>
            <a:r>
              <a:rPr lang="sr-Cyrl-RS" sz="1800" smtClean="0">
                <a:solidFill>
                  <a:schemeClr val="tx2"/>
                </a:solidFill>
              </a:rPr>
              <a:t>М</a:t>
            </a:r>
            <a:r>
              <a:rPr lang="sr-Latn-CS" sz="1800" smtClean="0">
                <a:solidFill>
                  <a:schemeClr val="tx2"/>
                </a:solidFill>
              </a:rPr>
              <a:t>. </a:t>
            </a:r>
            <a:r>
              <a:rPr lang="sr-Cyrl-RS" sz="1800" smtClean="0">
                <a:solidFill>
                  <a:schemeClr val="tx2"/>
                </a:solidFill>
              </a:rPr>
              <a:t>предкутњаци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доње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вилице</a:t>
            </a:r>
            <a:r>
              <a:rPr lang="sr-Latn-CS" sz="1800" smtClean="0">
                <a:solidFill>
                  <a:schemeClr val="tx2"/>
                </a:solidFill>
              </a:rPr>
              <a:t>)</a:t>
            </a:r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Ртг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Субпериосталне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наслаге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новостворене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кости</a:t>
            </a:r>
            <a:r>
              <a:rPr lang="sr-Latn-CS" sz="1800" smtClean="0">
                <a:solidFill>
                  <a:schemeClr val="tx2"/>
                </a:solidFill>
              </a:rPr>
              <a:t> (2-3 </a:t>
            </a:r>
            <a:r>
              <a:rPr lang="sr-Cyrl-RS" sz="1800" smtClean="0">
                <a:solidFill>
                  <a:schemeClr val="tx2"/>
                </a:solidFill>
              </a:rPr>
              <a:t>цм</a:t>
            </a:r>
            <a:r>
              <a:rPr lang="sr-Latn-CS" sz="1800" smtClean="0">
                <a:solidFill>
                  <a:schemeClr val="tx2"/>
                </a:solidFill>
              </a:rPr>
              <a:t>) </a:t>
            </a:r>
            <a:r>
              <a:rPr lang="sr-Cyrl-RS" sz="1800" smtClean="0">
                <a:solidFill>
                  <a:schemeClr val="tx2"/>
                </a:solidFill>
              </a:rPr>
              <a:t>облика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луковице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одвојене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од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прим</a:t>
            </a:r>
            <a:r>
              <a:rPr lang="sr-Latn-CS" sz="1800" smtClean="0">
                <a:solidFill>
                  <a:schemeClr val="tx2"/>
                </a:solidFill>
              </a:rPr>
              <a:t>. </a:t>
            </a:r>
            <a:r>
              <a:rPr lang="sr-Cyrl-RS" sz="1800" smtClean="0">
                <a:solidFill>
                  <a:schemeClr val="tx2"/>
                </a:solidFill>
              </a:rPr>
              <a:t>кортекса</a:t>
            </a:r>
            <a:r>
              <a:rPr lang="sr-Latn-CS" sz="1800" smtClean="0">
                <a:solidFill>
                  <a:schemeClr val="tx2"/>
                </a:solidFill>
              </a:rPr>
              <a:t>. </a:t>
            </a:r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Мандибула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задебљана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у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целини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Испод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кортекса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поља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склерозе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централном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остеолизом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1800" u="sng" smtClean="0">
                <a:solidFill>
                  <a:schemeClr val="tx2"/>
                </a:solidFill>
              </a:rPr>
              <a:t>Диф</a:t>
            </a:r>
            <a:r>
              <a:rPr lang="sr-Latn-CS" sz="1800" u="sng" smtClean="0">
                <a:solidFill>
                  <a:schemeClr val="tx2"/>
                </a:solidFill>
              </a:rPr>
              <a:t>.</a:t>
            </a:r>
            <a:r>
              <a:rPr lang="sr-Cyrl-RS" sz="1800" u="sng" smtClean="0">
                <a:solidFill>
                  <a:schemeClr val="tx2"/>
                </a:solidFill>
              </a:rPr>
              <a:t>Дг</a:t>
            </a:r>
            <a:r>
              <a:rPr lang="sr-Latn-CS" sz="1800" u="sng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кортикална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хиперостоза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сифилисни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остеомијелитис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остеосарком</a:t>
            </a:r>
            <a:endParaRPr lang="sr-Latn-CS" sz="180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77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sr-Latn-CS" sz="2800" smtClean="0">
                <a:solidFill>
                  <a:schemeClr val="folHlink"/>
                </a:solidFill>
              </a:rPr>
              <a:t>	</a:t>
            </a:r>
            <a:r>
              <a:rPr lang="sr-Cyrl-RS" sz="2800" smtClean="0">
                <a:solidFill>
                  <a:schemeClr val="folHlink"/>
                </a:solidFill>
              </a:rPr>
              <a:t>Остеорадионекроса</a:t>
            </a:r>
            <a:endParaRPr lang="sr-Latn-CS" sz="2800" smtClean="0">
              <a:solidFill>
                <a:schemeClr val="folHlink"/>
              </a:solidFill>
            </a:endParaRPr>
          </a:p>
        </p:txBody>
      </p:sp>
      <p:sp>
        <p:nvSpPr>
          <p:cNvPr id="41987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44975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Cyrl-RS" sz="1800" dirty="0" smtClean="0">
                <a:solidFill>
                  <a:schemeClr val="tx2"/>
                </a:solidFill>
              </a:rPr>
              <a:t>Као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последица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јонизујућег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зрачења</a:t>
            </a:r>
            <a:r>
              <a:rPr lang="sr-Latn-CS" sz="1800" dirty="0" smtClean="0">
                <a:solidFill>
                  <a:schemeClr val="tx2"/>
                </a:solidFill>
              </a:rPr>
              <a:t> 40-80 </a:t>
            </a:r>
            <a:r>
              <a:rPr lang="sr-Cyrl-RS" sz="1800" dirty="0" smtClean="0">
                <a:solidFill>
                  <a:schemeClr val="tx2"/>
                </a:solidFill>
              </a:rPr>
              <a:t>Г</a:t>
            </a:r>
            <a:r>
              <a:rPr lang="sr-Latn-CS" sz="1800" dirty="0" smtClean="0">
                <a:solidFill>
                  <a:schemeClr val="tx2"/>
                </a:solidFill>
              </a:rPr>
              <a:t>y.</a:t>
            </a:r>
          </a:p>
          <a:p>
            <a:pPr eaLnBrk="1" hangingPunct="1">
              <a:buFontTx/>
              <a:buNone/>
            </a:pPr>
            <a:r>
              <a:rPr lang="sr-Cyrl-RS" sz="1800" dirty="0" smtClean="0">
                <a:solidFill>
                  <a:schemeClr val="tx2"/>
                </a:solidFill>
              </a:rPr>
              <a:t>Поремећај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васкуларизације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са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хр</a:t>
            </a:r>
            <a:r>
              <a:rPr lang="sr-Latn-CS" sz="1800" dirty="0" smtClean="0">
                <a:solidFill>
                  <a:schemeClr val="tx2"/>
                </a:solidFill>
              </a:rPr>
              <a:t>. </a:t>
            </a:r>
            <a:r>
              <a:rPr lang="sr-Cyrl-RS" sz="1800" dirty="0" smtClean="0">
                <a:solidFill>
                  <a:schemeClr val="tx2"/>
                </a:solidFill>
              </a:rPr>
              <a:t>хипоксијом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хипоцелуларношћу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endParaRPr lang="sr-Latn-CS" sz="1800" dirty="0" smtClean="0">
              <a:solidFill>
                <a:schemeClr val="tx2"/>
              </a:solidFill>
            </a:endParaRPr>
          </a:p>
          <a:p>
            <a:pPr eaLnBrk="1" hangingPunct="1">
              <a:buFontTx/>
              <a:buNone/>
            </a:pPr>
            <a:r>
              <a:rPr lang="sr-Cyrl-RS" sz="1800" dirty="0" smtClean="0">
                <a:solidFill>
                  <a:schemeClr val="tx2"/>
                </a:solidFill>
              </a:rPr>
              <a:t>Ртг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1800" u="sng" dirty="0" smtClean="0">
                <a:solidFill>
                  <a:schemeClr val="tx2"/>
                </a:solidFill>
              </a:rPr>
              <a:t>Иницијална</a:t>
            </a:r>
            <a:r>
              <a:rPr lang="sr-Latn-CS" sz="1800" u="sng" dirty="0" smtClean="0">
                <a:solidFill>
                  <a:schemeClr val="tx2"/>
                </a:solidFill>
              </a:rPr>
              <a:t> </a:t>
            </a:r>
            <a:r>
              <a:rPr lang="sr-Cyrl-RS" sz="1800" u="sng" dirty="0" smtClean="0">
                <a:solidFill>
                  <a:schemeClr val="tx2"/>
                </a:solidFill>
              </a:rPr>
              <a:t>фаза</a:t>
            </a:r>
            <a:r>
              <a:rPr lang="sr-Latn-CS" sz="1800" dirty="0" smtClean="0">
                <a:solidFill>
                  <a:schemeClr val="tx2"/>
                </a:solidFill>
              </a:rPr>
              <a:t>   </a:t>
            </a:r>
            <a:r>
              <a:rPr lang="sr-Cyrl-RS" sz="1800" dirty="0" smtClean="0">
                <a:solidFill>
                  <a:schemeClr val="tx2"/>
                </a:solidFill>
              </a:rPr>
              <a:t>нема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знакова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1800" u="sng" dirty="0" smtClean="0">
                <a:solidFill>
                  <a:schemeClr val="tx2"/>
                </a:solidFill>
              </a:rPr>
              <a:t>Недеља</a:t>
            </a:r>
            <a:r>
              <a:rPr lang="sr-Latn-CS" sz="1800" u="sng" dirty="0" smtClean="0">
                <a:solidFill>
                  <a:schemeClr val="tx2"/>
                </a:solidFill>
              </a:rPr>
              <a:t>.-</a:t>
            </a:r>
            <a:r>
              <a:rPr lang="sr-Cyrl-RS" sz="1800" u="sng" dirty="0" smtClean="0">
                <a:solidFill>
                  <a:schemeClr val="tx2"/>
                </a:solidFill>
              </a:rPr>
              <a:t>месец дана</a:t>
            </a:r>
            <a:r>
              <a:rPr lang="sr-Latn-CS" sz="1800" u="sng" dirty="0" smtClean="0">
                <a:solidFill>
                  <a:schemeClr val="tx2"/>
                </a:solidFill>
              </a:rPr>
              <a:t>.</a:t>
            </a:r>
            <a:r>
              <a:rPr lang="sr-Latn-CS" sz="1800" dirty="0" smtClean="0">
                <a:solidFill>
                  <a:schemeClr val="tx2"/>
                </a:solidFill>
              </a:rPr>
              <a:t>  </a:t>
            </a:r>
            <a:r>
              <a:rPr lang="sr-Cyrl-RS" sz="1800" dirty="0" smtClean="0">
                <a:solidFill>
                  <a:schemeClr val="tx2"/>
                </a:solidFill>
              </a:rPr>
              <a:t>оштро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ограничена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поља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појачане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склерозе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са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централном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остеолизом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1800" dirty="0" smtClean="0">
                <a:solidFill>
                  <a:schemeClr val="tx2"/>
                </a:solidFill>
              </a:rPr>
              <a:t>Најчешће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у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доњој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вилици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која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улази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у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зрачно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поље</a:t>
            </a:r>
            <a:r>
              <a:rPr lang="sr-Latn-CS" sz="1800" dirty="0" smtClean="0">
                <a:solidFill>
                  <a:schemeClr val="tx2"/>
                </a:solidFill>
              </a:rPr>
              <a:t> - </a:t>
            </a:r>
            <a:r>
              <a:rPr lang="sr-Cyrl-RS" sz="1800" dirty="0" smtClean="0">
                <a:solidFill>
                  <a:schemeClr val="tx2"/>
                </a:solidFill>
              </a:rPr>
              <a:t>анамнеза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41988" name="Picture 6"/>
          <p:cNvPicPr>
            <a:picLocks noChangeAspect="1" noChangeArrowheads="1"/>
          </p:cNvPicPr>
          <p:nvPr/>
        </p:nvPicPr>
        <p:blipFill>
          <a:blip r:embed="rId2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628775"/>
            <a:ext cx="4032250" cy="2625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89" name="Picture 7" descr="Ph_Image-Fusion-PET-neck_7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25" r="52621" b="1144"/>
          <a:stretch>
            <a:fillRect/>
          </a:stretch>
        </p:blipFill>
        <p:spPr bwMode="auto">
          <a:xfrm>
            <a:off x="323850" y="4076700"/>
            <a:ext cx="2185988" cy="223202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 rot="4217550">
            <a:off x="1763688" y="2864693"/>
            <a:ext cx="504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CS" sz="2800" dirty="0">
                <a:solidFill>
                  <a:srgbClr val="FF0000"/>
                </a:solidFill>
              </a:rPr>
              <a:t>↑</a:t>
            </a:r>
          </a:p>
        </p:txBody>
      </p:sp>
    </p:spTree>
    <p:extLst>
      <p:ext uri="{BB962C8B-B14F-4D97-AF65-F5344CB8AC3E}">
        <p14:creationId xmlns:p14="http://schemas.microsoft.com/office/powerpoint/2010/main" val="391403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116632"/>
            <a:ext cx="7632848" cy="1152128"/>
          </a:xfrm>
        </p:spPr>
        <p:txBody>
          <a:bodyPr>
            <a:noAutofit/>
          </a:bodyPr>
          <a:lstStyle/>
          <a:p>
            <a:pPr eaLnBrk="1" hangingPunct="1"/>
            <a:r>
              <a:rPr lang="sr-Cyrl-RS" sz="2400" dirty="0" smtClean="0">
                <a:solidFill>
                  <a:schemeClr val="bg1"/>
                </a:solidFill>
              </a:rPr>
              <a:t>Манифестације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</a:rPr>
              <a:t>болести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</a:rPr>
              <a:t>коштаног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</a:rPr>
              <a:t>система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br>
              <a:rPr lang="sr-Latn-CS" sz="2400" dirty="0" smtClean="0">
                <a:solidFill>
                  <a:schemeClr val="bg1"/>
                </a:solidFill>
              </a:rPr>
            </a:br>
            <a:r>
              <a:rPr lang="sr-Cyrl-RS" sz="2400" dirty="0" smtClean="0">
                <a:solidFill>
                  <a:schemeClr val="bg1"/>
                </a:solidFill>
              </a:rPr>
              <a:t>на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Cyrl-RS" sz="2400" dirty="0" smtClean="0">
                <a:solidFill>
                  <a:schemeClr val="bg1"/>
                </a:solidFill>
              </a:rPr>
              <a:t>вилицама</a:t>
            </a:r>
            <a:endParaRPr lang="sr-Latn-CS" sz="2400" dirty="0" smtClean="0">
              <a:solidFill>
                <a:schemeClr val="bg1"/>
              </a:solidFill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51520" y="1575551"/>
            <a:ext cx="5616624" cy="5165817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 eaLnBrk="1" hangingPunct="1"/>
            <a:r>
              <a:rPr lang="en-US" sz="2400" dirty="0" smtClean="0"/>
              <a:t>1.</a:t>
            </a:r>
            <a:r>
              <a:rPr lang="sr-Cyrl-RS" sz="2400" dirty="0" smtClean="0"/>
              <a:t>Фиброзна</a:t>
            </a:r>
            <a:r>
              <a:rPr lang="sr-Latn-CS" sz="2400" dirty="0" smtClean="0"/>
              <a:t> </a:t>
            </a:r>
            <a:r>
              <a:rPr lang="sr-Cyrl-RS" sz="2400" dirty="0" smtClean="0"/>
              <a:t>дисплазија</a:t>
            </a:r>
            <a:endParaRPr lang="sr-Latn-CS" sz="2400" dirty="0" smtClean="0"/>
          </a:p>
          <a:p>
            <a:pPr algn="l" eaLnBrk="1" hangingPunct="1"/>
            <a:r>
              <a:rPr lang="en-US" sz="2400" dirty="0" smtClean="0"/>
              <a:t>2.</a:t>
            </a:r>
            <a:r>
              <a:rPr lang="sr-Cyrl-RS" sz="2400" dirty="0" smtClean="0"/>
              <a:t>Периапикална</a:t>
            </a:r>
            <a:r>
              <a:rPr lang="sr-Latn-CS" sz="2400" dirty="0" smtClean="0"/>
              <a:t> </a:t>
            </a:r>
            <a:r>
              <a:rPr lang="sr-Cyrl-RS" sz="2400" dirty="0" smtClean="0"/>
              <a:t>цементна</a:t>
            </a:r>
            <a:r>
              <a:rPr lang="sr-Latn-CS" sz="2400" dirty="0" smtClean="0"/>
              <a:t> </a:t>
            </a:r>
            <a:r>
              <a:rPr lang="sr-Cyrl-RS" sz="2400" dirty="0" smtClean="0"/>
              <a:t>дисплазија</a:t>
            </a:r>
            <a:endParaRPr lang="sr-Latn-CS" sz="2400" dirty="0" smtClean="0"/>
          </a:p>
          <a:p>
            <a:pPr algn="l" eaLnBrk="1" hangingPunct="1"/>
            <a:r>
              <a:rPr lang="en-US" sz="2400" dirty="0" smtClean="0"/>
              <a:t>3.</a:t>
            </a:r>
            <a:r>
              <a:rPr lang="sr-Cyrl-RS" sz="2400" dirty="0" smtClean="0"/>
              <a:t>Осифицирајући</a:t>
            </a:r>
            <a:r>
              <a:rPr lang="sr-Latn-CS" sz="2400" dirty="0" smtClean="0"/>
              <a:t> </a:t>
            </a:r>
            <a:r>
              <a:rPr lang="sr-Cyrl-RS" sz="2400" dirty="0" smtClean="0"/>
              <a:t>фибром</a:t>
            </a:r>
            <a:endParaRPr lang="sr-Latn-CS" sz="2400" dirty="0" smtClean="0"/>
          </a:p>
          <a:p>
            <a:pPr algn="l" eaLnBrk="1" hangingPunct="1"/>
            <a:r>
              <a:rPr lang="en-US" sz="2400" dirty="0" smtClean="0"/>
              <a:t>4.</a:t>
            </a:r>
            <a:r>
              <a:rPr lang="sr-Cyrl-RS" sz="2400" dirty="0" smtClean="0"/>
              <a:t>Флоридна</a:t>
            </a:r>
            <a:r>
              <a:rPr lang="sr-Latn-CS" sz="2400" dirty="0" smtClean="0"/>
              <a:t> </a:t>
            </a:r>
            <a:r>
              <a:rPr lang="sr-Cyrl-RS" sz="2400" dirty="0" smtClean="0"/>
              <a:t>осеална</a:t>
            </a:r>
            <a:r>
              <a:rPr lang="sr-Latn-CS" sz="2400" dirty="0" smtClean="0"/>
              <a:t> </a:t>
            </a:r>
            <a:r>
              <a:rPr lang="sr-Cyrl-RS" sz="2400" dirty="0" smtClean="0"/>
              <a:t>дисплазија</a:t>
            </a:r>
            <a:endParaRPr lang="sr-Latn-CS" sz="2400" dirty="0" smtClean="0"/>
          </a:p>
          <a:p>
            <a:pPr algn="l" eaLnBrk="1" hangingPunct="1"/>
            <a:r>
              <a:rPr lang="en-US" sz="2400" dirty="0" smtClean="0"/>
              <a:t>5.</a:t>
            </a:r>
            <a:r>
              <a:rPr lang="sr-Cyrl-RS" sz="2400" dirty="0" smtClean="0"/>
              <a:t>Черубизам</a:t>
            </a:r>
            <a:endParaRPr lang="sr-Latn-CS" sz="2400" dirty="0" smtClean="0"/>
          </a:p>
          <a:p>
            <a:pPr algn="l" eaLnBrk="1" hangingPunct="1"/>
            <a:r>
              <a:rPr lang="en-US" sz="2400" dirty="0" smtClean="0"/>
              <a:t>6.</a:t>
            </a:r>
            <a:r>
              <a:rPr lang="sr-Cyrl-RS" sz="2400" dirty="0" smtClean="0"/>
              <a:t>Централни</a:t>
            </a:r>
            <a:r>
              <a:rPr lang="sr-Latn-CS" sz="2400" dirty="0" smtClean="0"/>
              <a:t> </a:t>
            </a:r>
            <a:r>
              <a:rPr lang="sr-Cyrl-RS" sz="2400" dirty="0" smtClean="0"/>
              <a:t>гигантоцелуларни</a:t>
            </a:r>
            <a:r>
              <a:rPr lang="sr-Latn-CS" sz="2400" dirty="0" smtClean="0"/>
              <a:t> </a:t>
            </a:r>
            <a:r>
              <a:rPr lang="sr-Cyrl-RS" sz="2400" dirty="0" smtClean="0"/>
              <a:t>гранулом</a:t>
            </a:r>
            <a:endParaRPr lang="sr-Latn-CS" sz="2400" dirty="0" smtClean="0"/>
          </a:p>
          <a:p>
            <a:pPr algn="l" eaLnBrk="1" hangingPunct="1"/>
            <a:r>
              <a:rPr lang="en-US" sz="2400" dirty="0" smtClean="0"/>
              <a:t>7.</a:t>
            </a:r>
            <a:r>
              <a:rPr lang="sr-Cyrl-RS" sz="2400" dirty="0" smtClean="0"/>
              <a:t>Анеуризматска</a:t>
            </a:r>
            <a:r>
              <a:rPr lang="sr-Latn-CS" sz="2400" dirty="0" smtClean="0"/>
              <a:t> </a:t>
            </a:r>
            <a:r>
              <a:rPr lang="sr-Cyrl-RS" sz="2400" dirty="0" smtClean="0"/>
              <a:t>коштана</a:t>
            </a:r>
            <a:r>
              <a:rPr lang="sr-Latn-CS" sz="2400" dirty="0" smtClean="0"/>
              <a:t> </a:t>
            </a:r>
            <a:r>
              <a:rPr lang="sr-Cyrl-RS" sz="2400" dirty="0" smtClean="0"/>
              <a:t>циста</a:t>
            </a:r>
            <a:endParaRPr lang="sr-Latn-CS" sz="2400" dirty="0" smtClean="0"/>
          </a:p>
          <a:p>
            <a:pPr algn="l" eaLnBrk="1" hangingPunct="1"/>
            <a:r>
              <a:rPr lang="en-US" sz="2400" dirty="0" smtClean="0"/>
              <a:t>8.</a:t>
            </a:r>
            <a:r>
              <a:rPr lang="sr-Cyrl-RS" sz="2400" dirty="0" smtClean="0"/>
              <a:t>Коштана</a:t>
            </a:r>
            <a:r>
              <a:rPr lang="sr-Latn-CS" sz="2400" dirty="0" smtClean="0"/>
              <a:t> </a:t>
            </a:r>
            <a:r>
              <a:rPr lang="sr-Cyrl-RS" sz="2400" dirty="0" smtClean="0"/>
              <a:t>циста</a:t>
            </a:r>
            <a:endParaRPr lang="sr-Latn-CS" sz="2400" dirty="0" smtClean="0"/>
          </a:p>
          <a:p>
            <a:pPr algn="l" eaLnBrk="1" hangingPunct="1"/>
            <a:r>
              <a:rPr lang="en-US" sz="2400" dirty="0" smtClean="0"/>
              <a:t>9.</a:t>
            </a:r>
            <a:r>
              <a:rPr lang="sr-Cyrl-RS" sz="2400" dirty="0" smtClean="0"/>
              <a:t>Пеџетова</a:t>
            </a:r>
            <a:r>
              <a:rPr lang="sr-Latn-CS" sz="2400" dirty="0" smtClean="0"/>
              <a:t> </a:t>
            </a:r>
            <a:r>
              <a:rPr lang="sr-Cyrl-RS" sz="2400" dirty="0" smtClean="0"/>
              <a:t>болест</a:t>
            </a:r>
            <a:endParaRPr lang="sr-Latn-CS" sz="2400" dirty="0" smtClean="0"/>
          </a:p>
          <a:p>
            <a:pPr algn="l" eaLnBrk="1" hangingPunct="1"/>
            <a:r>
              <a:rPr lang="en-US" sz="2400" dirty="0" smtClean="0"/>
              <a:t>10.</a:t>
            </a:r>
            <a:r>
              <a:rPr lang="sr-Cyrl-RS" sz="2400" dirty="0" smtClean="0"/>
              <a:t>Остеопетроза</a:t>
            </a:r>
            <a:endParaRPr lang="sr-Latn-CS" sz="2400" dirty="0" smtClean="0"/>
          </a:p>
        </p:txBody>
      </p:sp>
      <p:pic>
        <p:nvPicPr>
          <p:cNvPr id="53252" name="Picture 4" descr="header_images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71"/>
          <a:stretch>
            <a:fillRect/>
          </a:stretch>
        </p:blipFill>
        <p:spPr bwMode="auto">
          <a:xfrm>
            <a:off x="6372200" y="4581525"/>
            <a:ext cx="2662237" cy="1352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53" name="Picture 6" descr="header_images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26" r="33606"/>
          <a:stretch>
            <a:fillRect/>
          </a:stretch>
        </p:blipFill>
        <p:spPr bwMode="auto">
          <a:xfrm>
            <a:off x="6372200" y="3004617"/>
            <a:ext cx="2665412" cy="1352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54" name="Picture 7" descr="header_images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823"/>
          <a:stretch>
            <a:fillRect/>
          </a:stretch>
        </p:blipFill>
        <p:spPr bwMode="auto">
          <a:xfrm>
            <a:off x="6335687" y="1575551"/>
            <a:ext cx="2698750" cy="1352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31433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67744" y="188640"/>
            <a:ext cx="4114800" cy="1008112"/>
          </a:xfrm>
        </p:spPr>
        <p:txBody>
          <a:bodyPr>
            <a:normAutofit/>
          </a:bodyPr>
          <a:lstStyle/>
          <a:p>
            <a:pPr eaLnBrk="1" hangingPunct="1"/>
            <a:r>
              <a:rPr lang="sr-Cyrl-RS" sz="2800" dirty="0" smtClean="0">
                <a:solidFill>
                  <a:schemeClr val="bg1"/>
                </a:solidFill>
              </a:rPr>
              <a:t>Фиброзна</a:t>
            </a:r>
            <a:r>
              <a:rPr lang="sr-Latn-CS" sz="2800" dirty="0" smtClean="0">
                <a:solidFill>
                  <a:schemeClr val="bg1"/>
                </a:solidFill>
              </a:rPr>
              <a:t> </a:t>
            </a:r>
            <a:r>
              <a:rPr lang="sr-Cyrl-RS" sz="2800" dirty="0" smtClean="0">
                <a:solidFill>
                  <a:schemeClr val="bg1"/>
                </a:solidFill>
              </a:rPr>
              <a:t>дисплазија</a:t>
            </a:r>
            <a:endParaRPr lang="sr-Latn-CS" sz="2800" dirty="0" smtClean="0">
              <a:solidFill>
                <a:schemeClr val="bg1"/>
              </a:solidFill>
            </a:endParaRPr>
          </a:p>
        </p:txBody>
      </p:sp>
      <p:sp>
        <p:nvSpPr>
          <p:cNvPr id="54275" name="Rectangle 6"/>
          <p:cNvSpPr>
            <a:spLocks noGrp="1" noChangeArrowheads="1"/>
          </p:cNvSpPr>
          <p:nvPr>
            <p:ph idx="4294967295"/>
          </p:nvPr>
        </p:nvSpPr>
        <p:spPr>
          <a:xfrm>
            <a:off x="611188" y="1600200"/>
            <a:ext cx="8075612" cy="4525963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buFontTx/>
              <a:buNone/>
            </a:pPr>
            <a:r>
              <a:rPr lang="sr-Cyrl-RS" sz="1800" dirty="0" smtClean="0">
                <a:solidFill>
                  <a:schemeClr val="tx2"/>
                </a:solidFill>
              </a:rPr>
              <a:t>А)Замена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коштаног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ткива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фиброзним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</a:p>
          <a:p>
            <a:pPr algn="l" eaLnBrk="1" hangingPunct="1">
              <a:buFontTx/>
              <a:buNone/>
            </a:pPr>
            <a:r>
              <a:rPr lang="sr-Cyrl-RS" sz="1800" dirty="0" smtClean="0">
                <a:solidFill>
                  <a:schemeClr val="tx2"/>
                </a:solidFill>
              </a:rPr>
              <a:t>Б)Развојна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аномалија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непознате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етиологије</a:t>
            </a:r>
            <a:r>
              <a:rPr lang="sr-Latn-CS" sz="1800" dirty="0" smtClean="0">
                <a:solidFill>
                  <a:schemeClr val="tx2"/>
                </a:solidFill>
              </a:rPr>
              <a:t>. </a:t>
            </a:r>
            <a:r>
              <a:rPr lang="sr-Cyrl-RS" sz="1800" dirty="0" smtClean="0">
                <a:solidFill>
                  <a:schemeClr val="tx2"/>
                </a:solidFill>
              </a:rPr>
              <a:t>Моно</a:t>
            </a:r>
            <a:r>
              <a:rPr lang="sr-Latn-CS" sz="1800" dirty="0" smtClean="0">
                <a:solidFill>
                  <a:schemeClr val="tx2"/>
                </a:solidFill>
              </a:rPr>
              <a:t> - </a:t>
            </a:r>
            <a:r>
              <a:rPr lang="sr-Cyrl-RS" sz="1800" dirty="0" smtClean="0">
                <a:solidFill>
                  <a:schemeClr val="tx2"/>
                </a:solidFill>
              </a:rPr>
              <a:t>полиостотска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</a:p>
          <a:p>
            <a:pPr algn="l" eaLnBrk="1" hangingPunct="1">
              <a:buFontTx/>
              <a:buNone/>
            </a:pPr>
            <a:r>
              <a:rPr lang="sr-Cyrl-RS" sz="1800" dirty="0" smtClean="0">
                <a:solidFill>
                  <a:schemeClr val="tx2"/>
                </a:solidFill>
              </a:rPr>
              <a:t>В)Полиостотски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тип</a:t>
            </a:r>
            <a:r>
              <a:rPr lang="sr-Latn-CS" sz="1800" dirty="0" smtClean="0">
                <a:solidFill>
                  <a:schemeClr val="tx2"/>
                </a:solidFill>
              </a:rPr>
              <a:t>:</a:t>
            </a:r>
          </a:p>
          <a:p>
            <a:pPr algn="l" eaLnBrk="1" hangingPunct="1">
              <a:buFontTx/>
              <a:buNone/>
            </a:pPr>
            <a:r>
              <a:rPr lang="sr-Latn-CS" sz="1800" dirty="0" smtClean="0">
                <a:solidFill>
                  <a:schemeClr val="tx2"/>
                </a:solidFill>
              </a:rPr>
              <a:t>	</a:t>
            </a:r>
            <a:r>
              <a:rPr lang="sr-Cyrl-RS" sz="1800" dirty="0" smtClean="0">
                <a:solidFill>
                  <a:schemeClr val="tx2"/>
                </a:solidFill>
              </a:rPr>
              <a:t>краниофацијални</a:t>
            </a:r>
            <a:r>
              <a:rPr lang="sr-Latn-CS" sz="1800" dirty="0" smtClean="0">
                <a:solidFill>
                  <a:schemeClr val="tx2"/>
                </a:solidFill>
              </a:rPr>
              <a:t> (</a:t>
            </a:r>
            <a:r>
              <a:rPr lang="sr-Cyrl-RS" sz="1800" dirty="0" smtClean="0">
                <a:solidFill>
                  <a:schemeClr val="tx2"/>
                </a:solidFill>
              </a:rPr>
              <a:t>само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кости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фацијалног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масива</a:t>
            </a:r>
            <a:r>
              <a:rPr lang="sr-Latn-CS" sz="1800" dirty="0" smtClean="0">
                <a:solidFill>
                  <a:schemeClr val="tx2"/>
                </a:solidFill>
              </a:rPr>
              <a:t>),</a:t>
            </a:r>
          </a:p>
          <a:p>
            <a:pPr algn="l"/>
            <a:r>
              <a:rPr lang="sr-Latn-CS" sz="1800" dirty="0" smtClean="0">
                <a:solidFill>
                  <a:schemeClr val="tx2"/>
                </a:solidFill>
              </a:rPr>
              <a:t>	</a:t>
            </a:r>
            <a:r>
              <a:rPr lang="sr-Latn-CS" sz="1800" dirty="0">
                <a:solidFill>
                  <a:schemeClr val="tx2"/>
                </a:solidFill>
              </a:rPr>
              <a:t> </a:t>
            </a:r>
            <a:r>
              <a:rPr lang="sr-Latn-CS" dirty="0">
                <a:solidFill>
                  <a:schemeClr val="tx2"/>
                </a:solidFill>
              </a:rPr>
              <a:t>Lichenstein-Jaffe</a:t>
            </a:r>
            <a:r>
              <a:rPr lang="sr-Cyrl-RS" sz="1800" dirty="0" smtClean="0">
                <a:solidFill>
                  <a:schemeClr val="tx2"/>
                </a:solidFill>
              </a:rPr>
              <a:t> </a:t>
            </a:r>
            <a:r>
              <a:rPr lang="sr-Latn-CS" sz="1800" dirty="0" smtClean="0">
                <a:solidFill>
                  <a:schemeClr val="tx2"/>
                </a:solidFill>
              </a:rPr>
              <a:t>(</a:t>
            </a:r>
            <a:r>
              <a:rPr lang="sr-Cyrl-RS" sz="1800" dirty="0" smtClean="0">
                <a:solidFill>
                  <a:schemeClr val="tx2"/>
                </a:solidFill>
              </a:rPr>
              <a:t>више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костију</a:t>
            </a:r>
            <a:r>
              <a:rPr lang="sr-Latn-CS" sz="1800" dirty="0" smtClean="0">
                <a:solidFill>
                  <a:schemeClr val="tx2"/>
                </a:solidFill>
              </a:rPr>
              <a:t>),</a:t>
            </a:r>
          </a:p>
          <a:p>
            <a:pPr algn="l"/>
            <a:r>
              <a:rPr lang="sr-Latn-CS" sz="1800" dirty="0" smtClean="0">
                <a:solidFill>
                  <a:schemeClr val="tx2"/>
                </a:solidFill>
              </a:rPr>
              <a:t>	</a:t>
            </a:r>
            <a:r>
              <a:rPr lang="sr-Latn-CS" sz="1800" dirty="0">
                <a:solidFill>
                  <a:schemeClr val="tx2"/>
                </a:solidFill>
              </a:rPr>
              <a:t> </a:t>
            </a:r>
            <a:r>
              <a:rPr lang="sr-Latn-CS" dirty="0">
                <a:solidFill>
                  <a:schemeClr val="tx2"/>
                </a:solidFill>
              </a:rPr>
              <a:t>Albright</a:t>
            </a:r>
            <a:r>
              <a:rPr lang="sr-Latn-CS" sz="1800" dirty="0">
                <a:solidFill>
                  <a:schemeClr val="tx2"/>
                </a:solidFill>
              </a:rPr>
              <a:t> </a:t>
            </a:r>
            <a:r>
              <a:rPr lang="sr-Latn-CS" sz="1800" dirty="0" smtClean="0">
                <a:solidFill>
                  <a:schemeClr val="tx2"/>
                </a:solidFill>
              </a:rPr>
              <a:t>(+ </a:t>
            </a:r>
            <a:r>
              <a:rPr lang="sr-Cyrl-RS" sz="1800" dirty="0" smtClean="0">
                <a:solidFill>
                  <a:schemeClr val="tx2"/>
                </a:solidFill>
              </a:rPr>
              <a:t>хиперпигментација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ендокрини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поремећаји</a:t>
            </a:r>
            <a:r>
              <a:rPr lang="sr-Latn-CS" sz="1800" dirty="0" smtClean="0">
                <a:solidFill>
                  <a:schemeClr val="tx2"/>
                </a:solidFill>
              </a:rPr>
              <a:t>)</a:t>
            </a:r>
          </a:p>
          <a:p>
            <a:pPr eaLnBrk="1" hangingPunct="1">
              <a:buFontTx/>
              <a:buNone/>
            </a:pPr>
            <a:endParaRPr lang="sr-Cyrl-RS" sz="1800" dirty="0" smtClean="0">
              <a:solidFill>
                <a:schemeClr val="tx2"/>
              </a:solidFill>
            </a:endParaRPr>
          </a:p>
          <a:p>
            <a:pPr eaLnBrk="1" hangingPunct="1">
              <a:buFontTx/>
              <a:buNone/>
            </a:pPr>
            <a:r>
              <a:rPr lang="sr-Cyrl-RS" sz="1800" dirty="0" smtClean="0">
                <a:solidFill>
                  <a:srgbClr val="FFFF00"/>
                </a:solidFill>
              </a:rPr>
              <a:t>Ртг</a:t>
            </a:r>
            <a:r>
              <a:rPr lang="sr-Cyrl-RS" sz="1800" dirty="0">
                <a:solidFill>
                  <a:srgbClr val="FFFF00"/>
                </a:solidFill>
              </a:rPr>
              <a:t>:</a:t>
            </a:r>
            <a:endParaRPr lang="sr-Latn-CS" sz="1800" dirty="0" smtClean="0">
              <a:solidFill>
                <a:srgbClr val="FFFF00"/>
              </a:solidFill>
            </a:endParaRPr>
          </a:p>
          <a:p>
            <a:pPr algn="l" eaLnBrk="1" hangingPunct="1">
              <a:buFontTx/>
              <a:buNone/>
            </a:pPr>
            <a:r>
              <a:rPr lang="sr-Cyrl-RS" sz="1800" dirty="0" smtClean="0">
                <a:solidFill>
                  <a:schemeClr val="tx2"/>
                </a:solidFill>
              </a:rPr>
              <a:t>Рани</a:t>
            </a:r>
            <a:r>
              <a:rPr lang="sr-Latn-CS" sz="1800" dirty="0" smtClean="0">
                <a:solidFill>
                  <a:schemeClr val="tx2"/>
                </a:solidFill>
              </a:rPr>
              <a:t>: </a:t>
            </a:r>
            <a:r>
              <a:rPr lang="sr-Cyrl-RS" sz="1800" dirty="0" smtClean="0">
                <a:solidFill>
                  <a:schemeClr val="tx2"/>
                </a:solidFill>
              </a:rPr>
              <a:t>млађе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особе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унилокуларно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овално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расветљење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оштро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ограничено</a:t>
            </a:r>
            <a:endParaRPr lang="sr-Latn-CS" sz="1800" dirty="0" smtClean="0">
              <a:solidFill>
                <a:schemeClr val="tx2"/>
              </a:solidFill>
            </a:endParaRPr>
          </a:p>
          <a:p>
            <a:pPr algn="l" eaLnBrk="1" hangingPunct="1">
              <a:buFontTx/>
              <a:buNone/>
            </a:pPr>
            <a:r>
              <a:rPr lang="sr-Cyrl-RS" sz="1800" dirty="0" smtClean="0">
                <a:solidFill>
                  <a:schemeClr val="tx2"/>
                </a:solidFill>
              </a:rPr>
              <a:t>Развојни</a:t>
            </a:r>
            <a:r>
              <a:rPr lang="sr-Latn-CS" sz="1800" dirty="0" smtClean="0">
                <a:solidFill>
                  <a:schemeClr val="tx2"/>
                </a:solidFill>
              </a:rPr>
              <a:t>: </a:t>
            </a:r>
            <a:r>
              <a:rPr lang="sr-Cyrl-RS" sz="1800" dirty="0" smtClean="0">
                <a:solidFill>
                  <a:schemeClr val="tx2"/>
                </a:solidFill>
              </a:rPr>
              <a:t>замена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фиброзног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ткива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трабекулама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благо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засенчење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млечног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стакла</a:t>
            </a:r>
            <a:r>
              <a:rPr lang="sr-Latn-CS" sz="1800" dirty="0" smtClean="0">
                <a:solidFill>
                  <a:schemeClr val="tx2"/>
                </a:solidFill>
              </a:rPr>
              <a:t> "</a:t>
            </a:r>
            <a:r>
              <a:rPr lang="sr-Cyrl-RS" sz="1800" dirty="0" smtClean="0">
                <a:solidFill>
                  <a:schemeClr val="tx2"/>
                </a:solidFill>
              </a:rPr>
              <a:t>кора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поморанџе</a:t>
            </a:r>
            <a:r>
              <a:rPr lang="sr-Latn-CS" sz="1800" dirty="0" smtClean="0">
                <a:solidFill>
                  <a:schemeClr val="tx2"/>
                </a:solidFill>
              </a:rPr>
              <a:t>".</a:t>
            </a:r>
          </a:p>
        </p:txBody>
      </p:sp>
    </p:spTree>
    <p:extLst>
      <p:ext uri="{BB962C8B-B14F-4D97-AF65-F5344CB8AC3E}">
        <p14:creationId xmlns:p14="http://schemas.microsoft.com/office/powerpoint/2010/main" val="22796839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60648"/>
            <a:ext cx="4316288" cy="5865515"/>
          </a:xfrm>
        </p:spPr>
        <p:txBody>
          <a:bodyPr>
            <a:noAutofit/>
          </a:bodyPr>
          <a:lstStyle/>
          <a:p>
            <a:pPr eaLnBrk="1" hangingPunct="1">
              <a:buFontTx/>
              <a:buNone/>
            </a:pPr>
            <a:r>
              <a:rPr lang="sr-Cyrl-RS" sz="2400" u="sng" dirty="0" smtClean="0">
                <a:solidFill>
                  <a:srgbClr val="FFFF00"/>
                </a:solidFill>
              </a:rPr>
              <a:t>Мандибула</a:t>
            </a:r>
            <a:r>
              <a:rPr lang="sr-Latn-CS" sz="2400" dirty="0" smtClean="0">
                <a:solidFill>
                  <a:srgbClr val="FFFF00"/>
                </a:solidFill>
              </a:rPr>
              <a:t>:</a:t>
            </a:r>
          </a:p>
          <a:p>
            <a:pPr algn="l" eaLnBrk="1" hangingPunct="1">
              <a:buFontTx/>
              <a:buNone/>
            </a:pPr>
            <a:r>
              <a:rPr lang="sr-Cyrl-RS" sz="2400" dirty="0" smtClean="0">
                <a:solidFill>
                  <a:schemeClr val="tx2"/>
                </a:solidFill>
              </a:rPr>
              <a:t>дистално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истањена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компакта</a:t>
            </a:r>
            <a:r>
              <a:rPr lang="sr-Latn-CS" sz="2400" dirty="0" smtClean="0">
                <a:solidFill>
                  <a:schemeClr val="tx2"/>
                </a:solidFill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</a:rPr>
              <a:t>дислокација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споља</a:t>
            </a:r>
            <a:r>
              <a:rPr lang="sr-Latn-CS" sz="2400" dirty="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2400" u="sng" dirty="0" smtClean="0">
                <a:solidFill>
                  <a:srgbClr val="FFFF00"/>
                </a:solidFill>
              </a:rPr>
              <a:t>Максила</a:t>
            </a:r>
            <a:r>
              <a:rPr lang="sr-Latn-CS" sz="2400" dirty="0" smtClean="0">
                <a:solidFill>
                  <a:srgbClr val="FFFF00"/>
                </a:solidFill>
              </a:rPr>
              <a:t>:</a:t>
            </a:r>
          </a:p>
          <a:p>
            <a:pPr algn="l" eaLnBrk="1" hangingPunct="1">
              <a:buFontTx/>
              <a:buNone/>
            </a:pPr>
            <a:r>
              <a:rPr lang="sr-Cyrl-RS" sz="2400" dirty="0" smtClean="0">
                <a:solidFill>
                  <a:schemeClr val="tx2"/>
                </a:solidFill>
              </a:rPr>
              <a:t>већих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димензија</a:t>
            </a:r>
            <a:r>
              <a:rPr lang="sr-Latn-CS" sz="2400" dirty="0" smtClean="0">
                <a:solidFill>
                  <a:schemeClr val="tx2"/>
                </a:solidFill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</a:rPr>
              <a:t>ресорпција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коренова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зуба</a:t>
            </a:r>
            <a:r>
              <a:rPr lang="sr-Latn-CS" sz="2400" dirty="0" smtClean="0">
                <a:solidFill>
                  <a:schemeClr val="tx2"/>
                </a:solidFill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</a:rPr>
              <a:t>облитерација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носне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шупљине</a:t>
            </a:r>
            <a:r>
              <a:rPr lang="sr-Latn-CS" sz="2400" dirty="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endParaRPr lang="sr-Latn-CS" sz="2400" dirty="0" smtClean="0">
              <a:solidFill>
                <a:schemeClr val="tx2"/>
              </a:solidFill>
            </a:endParaRPr>
          </a:p>
          <a:p>
            <a:pPr eaLnBrk="1" hangingPunct="1">
              <a:buFontTx/>
              <a:buNone/>
            </a:pPr>
            <a:r>
              <a:rPr lang="sr-Cyrl-RS" sz="2400" dirty="0" smtClean="0">
                <a:solidFill>
                  <a:srgbClr val="FFFF00"/>
                </a:solidFill>
              </a:rPr>
              <a:t>Диф</a:t>
            </a:r>
            <a:r>
              <a:rPr lang="sr-Latn-CS" sz="2400" dirty="0" smtClean="0">
                <a:solidFill>
                  <a:srgbClr val="FFFF00"/>
                </a:solidFill>
              </a:rPr>
              <a:t>.</a:t>
            </a:r>
            <a:r>
              <a:rPr lang="sr-Cyrl-RS" sz="2400" dirty="0" smtClean="0">
                <a:solidFill>
                  <a:srgbClr val="FFFF00"/>
                </a:solidFill>
              </a:rPr>
              <a:t>Дг</a:t>
            </a:r>
            <a:r>
              <a:rPr lang="sr-Latn-CS" sz="2400" dirty="0" smtClean="0">
                <a:solidFill>
                  <a:srgbClr val="FFFF00"/>
                </a:solidFill>
              </a:rPr>
              <a:t>.</a:t>
            </a:r>
          </a:p>
          <a:p>
            <a:pPr algn="l" eaLnBrk="1" hangingPunct="1">
              <a:buFontTx/>
              <a:buNone/>
            </a:pPr>
            <a:r>
              <a:rPr lang="sr-Cyrl-RS" sz="2400" dirty="0" smtClean="0">
                <a:solidFill>
                  <a:schemeClr val="tx2"/>
                </a:solidFill>
              </a:rPr>
              <a:t>анеуризматска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коштана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циста</a:t>
            </a:r>
            <a:r>
              <a:rPr lang="sr-Latn-CS" sz="2400" dirty="0" smtClean="0">
                <a:solidFill>
                  <a:schemeClr val="tx2"/>
                </a:solidFill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</a:rPr>
              <a:t>коштана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циста</a:t>
            </a:r>
            <a:r>
              <a:rPr lang="sr-Latn-CS" sz="2400" dirty="0" smtClean="0">
                <a:solidFill>
                  <a:schemeClr val="tx2"/>
                </a:solidFill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</a:rPr>
              <a:t>централнио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гигантоцелуларни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гранулом</a:t>
            </a:r>
            <a:r>
              <a:rPr lang="sr-Latn-CS" sz="2400" dirty="0" smtClean="0">
                <a:solidFill>
                  <a:schemeClr val="tx2"/>
                </a:solidFill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</a:rPr>
              <a:t>осифицирајући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фибром</a:t>
            </a:r>
            <a:r>
              <a:rPr lang="sr-Latn-CS" sz="2400" dirty="0" smtClean="0">
                <a:solidFill>
                  <a:schemeClr val="tx2"/>
                </a:solidFill>
              </a:rPr>
              <a:t>,    </a:t>
            </a:r>
            <a:r>
              <a:rPr lang="sr-Cyrl-RS" sz="2400" dirty="0" smtClean="0">
                <a:solidFill>
                  <a:schemeClr val="tx2"/>
                </a:solidFill>
              </a:rPr>
              <a:t>Пеџетова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болест</a:t>
            </a:r>
            <a:endParaRPr lang="sr-Latn-CS" sz="2400" dirty="0" smtClean="0">
              <a:solidFill>
                <a:schemeClr val="tx2"/>
              </a:solidFill>
            </a:endParaRPr>
          </a:p>
        </p:txBody>
      </p:sp>
      <p:pic>
        <p:nvPicPr>
          <p:cNvPr id="5529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4321175" cy="18430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30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133600"/>
            <a:ext cx="4249738" cy="28019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30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2963"/>
            <a:ext cx="2549525" cy="1685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59822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260648"/>
            <a:ext cx="7200850" cy="70104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RS" sz="2800" dirty="0" smtClean="0">
                <a:solidFill>
                  <a:schemeClr val="bg1"/>
                </a:solidFill>
              </a:rPr>
              <a:t>Периапикална</a:t>
            </a:r>
            <a:r>
              <a:rPr lang="sr-Latn-CS" sz="2800" dirty="0" smtClean="0">
                <a:solidFill>
                  <a:schemeClr val="bg1"/>
                </a:solidFill>
              </a:rPr>
              <a:t> </a:t>
            </a:r>
            <a:r>
              <a:rPr lang="sr-Cyrl-RS" sz="2800" dirty="0" smtClean="0">
                <a:solidFill>
                  <a:schemeClr val="bg1"/>
                </a:solidFill>
              </a:rPr>
              <a:t>цементна</a:t>
            </a:r>
            <a:r>
              <a:rPr lang="sr-Latn-CS" sz="2800" dirty="0" smtClean="0">
                <a:solidFill>
                  <a:schemeClr val="bg1"/>
                </a:solidFill>
              </a:rPr>
              <a:t> </a:t>
            </a:r>
            <a:r>
              <a:rPr lang="sr-Cyrl-RS" sz="2800" dirty="0" smtClean="0">
                <a:solidFill>
                  <a:schemeClr val="bg1"/>
                </a:solidFill>
              </a:rPr>
              <a:t>дисплазија</a:t>
            </a:r>
            <a:endParaRPr lang="sr-Latn-CS" sz="2800" dirty="0" smtClean="0">
              <a:solidFill>
                <a:schemeClr val="bg1"/>
              </a:solidFill>
            </a:endParaRPr>
          </a:p>
        </p:txBody>
      </p:sp>
      <p:sp>
        <p:nvSpPr>
          <p:cNvPr id="56323" name="Rectangle 8"/>
          <p:cNvSpPr>
            <a:spLocks noGrp="1" noChangeArrowheads="1"/>
          </p:cNvSpPr>
          <p:nvPr>
            <p:ph sz="half" idx="4294967295"/>
          </p:nvPr>
        </p:nvSpPr>
        <p:spPr>
          <a:xfrm>
            <a:off x="107504" y="4149725"/>
            <a:ext cx="4388296" cy="1976438"/>
          </a:xfrm>
          <a:prstGeom prst="rect">
            <a:avLst/>
          </a:prstGeom>
        </p:spPr>
        <p:txBody>
          <a:bodyPr/>
          <a:lstStyle/>
          <a:p>
            <a:pPr algn="l" eaLnBrk="1" hangingPunct="1">
              <a:buFontTx/>
              <a:buNone/>
            </a:pPr>
            <a:r>
              <a:rPr lang="sr-Cyrl-RS" sz="1800" u="sng" dirty="0" smtClean="0">
                <a:solidFill>
                  <a:schemeClr val="tx2"/>
                </a:solidFill>
              </a:rPr>
              <a:t>Почетна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фаза</a:t>
            </a:r>
            <a:r>
              <a:rPr lang="sr-Latn-CS" sz="1800" dirty="0" smtClean="0">
                <a:solidFill>
                  <a:schemeClr val="tx2"/>
                </a:solidFill>
              </a:rPr>
              <a:t>: </a:t>
            </a:r>
            <a:r>
              <a:rPr lang="sr-Cyrl-RS" sz="1800" dirty="0" smtClean="0">
                <a:solidFill>
                  <a:schemeClr val="tx2"/>
                </a:solidFill>
              </a:rPr>
              <a:t>кост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око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апекса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зуба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замењена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фиброзним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ткивом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које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комуницира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са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периодонцијумом</a:t>
            </a:r>
            <a:r>
              <a:rPr lang="sr-Latn-CS" sz="1800" dirty="0" smtClean="0">
                <a:solidFill>
                  <a:schemeClr val="tx2"/>
                </a:solidFill>
              </a:rPr>
              <a:t>. </a:t>
            </a:r>
            <a:r>
              <a:rPr lang="sr-Cyrl-RS" sz="1800" dirty="0" smtClean="0">
                <a:solidFill>
                  <a:schemeClr val="tx2"/>
                </a:solidFill>
              </a:rPr>
              <a:t>Разређења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кости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која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се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спајају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ламина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дура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прекинута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56324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4648200" y="4149724"/>
            <a:ext cx="4388296" cy="2708275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 eaLnBrk="1" hangingPunct="1">
              <a:buFontTx/>
              <a:buNone/>
            </a:pPr>
            <a:r>
              <a:rPr lang="sr-Cyrl-RS" sz="1800" u="sng" dirty="0" smtClean="0">
                <a:solidFill>
                  <a:schemeClr val="tx2"/>
                </a:solidFill>
              </a:rPr>
              <a:t>Каснија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фаза</a:t>
            </a:r>
            <a:r>
              <a:rPr lang="sr-Latn-CS" sz="1800" dirty="0" smtClean="0">
                <a:solidFill>
                  <a:schemeClr val="tx2"/>
                </a:solidFill>
              </a:rPr>
              <a:t>: </a:t>
            </a:r>
            <a:r>
              <a:rPr lang="sr-Cyrl-RS" sz="1800" dirty="0" smtClean="0">
                <a:solidFill>
                  <a:schemeClr val="tx2"/>
                </a:solidFill>
              </a:rPr>
              <a:t>у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фиброзној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маси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округласте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калцификације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сличне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цементу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кости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тенденција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да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се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шире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спавају</a:t>
            </a:r>
            <a:r>
              <a:rPr lang="sr-Latn-CS" sz="1800" dirty="0" smtClean="0">
                <a:solidFill>
                  <a:schemeClr val="tx2"/>
                </a:solidFill>
              </a:rPr>
              <a:t>. </a:t>
            </a:r>
            <a:r>
              <a:rPr lang="sr-Cyrl-RS" sz="1800" dirty="0" smtClean="0">
                <a:solidFill>
                  <a:schemeClr val="tx2"/>
                </a:solidFill>
              </a:rPr>
              <a:t>Засенчење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неоштро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ограничено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</a:p>
          <a:p>
            <a:pPr algn="l" eaLnBrk="1" hangingPunct="1">
              <a:buFontTx/>
              <a:buNone/>
            </a:pPr>
            <a:r>
              <a:rPr lang="sr-Cyrl-RS" sz="1800" dirty="0" smtClean="0">
                <a:solidFill>
                  <a:schemeClr val="tx2"/>
                </a:solidFill>
              </a:rPr>
              <a:t>Диф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  <a:r>
              <a:rPr lang="sr-Cyrl-RS" sz="1800" dirty="0" smtClean="0">
                <a:solidFill>
                  <a:schemeClr val="tx2"/>
                </a:solidFill>
              </a:rPr>
              <a:t>Дг</a:t>
            </a:r>
            <a:r>
              <a:rPr lang="sr-Latn-CS" sz="1800" dirty="0" smtClean="0">
                <a:solidFill>
                  <a:schemeClr val="tx2"/>
                </a:solidFill>
              </a:rPr>
              <a:t>. </a:t>
            </a:r>
            <a:r>
              <a:rPr lang="sr-Cyrl-RS" sz="1800" dirty="0" smtClean="0">
                <a:solidFill>
                  <a:schemeClr val="tx2"/>
                </a:solidFill>
              </a:rPr>
              <a:t>периапикални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рарефицирајући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остеитис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комплексни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одонтом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бенигни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цементобластом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5632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628775"/>
            <a:ext cx="1800225" cy="2447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28775"/>
            <a:ext cx="1798638" cy="2447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7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1628775"/>
            <a:ext cx="1766887" cy="2447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328" name="Rectangle 12"/>
          <p:cNvSpPr>
            <a:spLocks noChangeArrowheads="1"/>
          </p:cNvSpPr>
          <p:nvPr/>
        </p:nvSpPr>
        <p:spPr bwMode="auto">
          <a:xfrm>
            <a:off x="1331913" y="1293813"/>
            <a:ext cx="588321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sr-Cyrl-RS" dirty="0">
                <a:solidFill>
                  <a:schemeClr val="tx2"/>
                </a:solidFill>
              </a:rPr>
              <a:t>Неинфламаторно</a:t>
            </a:r>
            <a:r>
              <a:rPr lang="sr-Latn-CS" dirty="0">
                <a:solidFill>
                  <a:schemeClr val="tx2"/>
                </a:solidFill>
              </a:rPr>
              <a:t> </a:t>
            </a:r>
            <a:r>
              <a:rPr lang="sr-Cyrl-RS" dirty="0">
                <a:solidFill>
                  <a:schemeClr val="tx2"/>
                </a:solidFill>
              </a:rPr>
              <a:t>обољење</a:t>
            </a:r>
            <a:r>
              <a:rPr lang="sr-Latn-CS" dirty="0">
                <a:solidFill>
                  <a:schemeClr val="tx2"/>
                </a:solidFill>
              </a:rPr>
              <a:t>, </a:t>
            </a:r>
            <a:r>
              <a:rPr lang="sr-Cyrl-RS" dirty="0" smtClean="0">
                <a:solidFill>
                  <a:schemeClr val="tx2"/>
                </a:solidFill>
              </a:rPr>
              <a:t>инцизиви</a:t>
            </a:r>
            <a:r>
              <a:rPr lang="sr-Cyrl-RS" dirty="0">
                <a:solidFill>
                  <a:schemeClr val="tx2"/>
                </a:solidFill>
              </a:rPr>
              <a:t>е</a:t>
            </a:r>
            <a:r>
              <a:rPr lang="sr-Cyrl-RS" dirty="0" smtClean="0">
                <a:solidFill>
                  <a:schemeClr val="tx2"/>
                </a:solidFill>
              </a:rPr>
              <a:t>мандибуле</a:t>
            </a:r>
            <a:r>
              <a:rPr lang="sr-Latn-CS" dirty="0">
                <a:solidFill>
                  <a:schemeClr val="tx2"/>
                </a:solidFill>
              </a:rPr>
              <a:t>. (</a:t>
            </a:r>
            <a:r>
              <a:rPr lang="sr-Cyrl-RS" dirty="0">
                <a:solidFill>
                  <a:schemeClr val="tx2"/>
                </a:solidFill>
              </a:rPr>
              <a:t>Ж</a:t>
            </a:r>
            <a:r>
              <a:rPr lang="sr-Latn-CS" dirty="0">
                <a:solidFill>
                  <a:schemeClr val="tx2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4189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2800" smtClean="0">
                <a:solidFill>
                  <a:schemeClr val="folHlink"/>
                </a:solidFill>
              </a:rPr>
              <a:t>Фокални</a:t>
            </a:r>
            <a:r>
              <a:rPr lang="sr-Latn-CS" sz="2800" smtClean="0">
                <a:solidFill>
                  <a:schemeClr val="folHlink"/>
                </a:solidFill>
              </a:rPr>
              <a:t> </a:t>
            </a:r>
            <a:r>
              <a:rPr lang="sr-Cyrl-RS" sz="2800" smtClean="0">
                <a:solidFill>
                  <a:schemeClr val="folHlink"/>
                </a:solidFill>
              </a:rPr>
              <a:t>склерозирајући</a:t>
            </a:r>
            <a:r>
              <a:rPr lang="sr-Latn-CS" sz="2800" smtClean="0">
                <a:solidFill>
                  <a:schemeClr val="folHlink"/>
                </a:solidFill>
              </a:rPr>
              <a:t> </a:t>
            </a:r>
            <a:r>
              <a:rPr lang="sr-Cyrl-RS" sz="2800" smtClean="0">
                <a:solidFill>
                  <a:schemeClr val="folHlink"/>
                </a:solidFill>
              </a:rPr>
              <a:t>остеомијелитис</a:t>
            </a:r>
            <a:endParaRPr lang="sr-Latn-CS" sz="2800" smtClean="0">
              <a:solidFill>
                <a:schemeClr val="folHlink"/>
              </a:solidFill>
            </a:endParaRPr>
          </a:p>
        </p:txBody>
      </p:sp>
      <p:pic>
        <p:nvPicPr>
          <p:cNvPr id="28675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600200"/>
            <a:ext cx="4038600" cy="2908300"/>
          </a:xfrm>
          <a:ln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867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Слаб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одговор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инфламаторне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кости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на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дуготрајне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ноксе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из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кореног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канала</a:t>
            </a:r>
            <a:r>
              <a:rPr lang="sr-Latn-CS" sz="1800" smtClean="0">
                <a:solidFill>
                  <a:schemeClr val="tx2"/>
                </a:solidFill>
              </a:rPr>
              <a:t>. </a:t>
            </a:r>
            <a:r>
              <a:rPr lang="sr-Cyrl-RS" sz="1800" smtClean="0">
                <a:solidFill>
                  <a:schemeClr val="tx2"/>
                </a:solidFill>
              </a:rPr>
              <a:t>Повећана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густина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кости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настала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појачаном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остеобластичном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активношћу</a:t>
            </a:r>
            <a:r>
              <a:rPr lang="sr-Latn-CS" sz="1800" smtClean="0">
                <a:solidFill>
                  <a:schemeClr val="tx2"/>
                </a:solidFill>
              </a:rPr>
              <a:t>. (</a:t>
            </a:r>
            <a:r>
              <a:rPr lang="sr-Cyrl-RS" sz="1800" smtClean="0">
                <a:solidFill>
                  <a:schemeClr val="tx2"/>
                </a:solidFill>
              </a:rPr>
              <a:t>млађи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од</a:t>
            </a:r>
            <a:r>
              <a:rPr lang="sr-Latn-CS" sz="1800" smtClean="0">
                <a:solidFill>
                  <a:schemeClr val="tx2"/>
                </a:solidFill>
              </a:rPr>
              <a:t> 20 </a:t>
            </a:r>
            <a:r>
              <a:rPr lang="sr-Cyrl-RS" sz="1800" smtClean="0">
                <a:solidFill>
                  <a:schemeClr val="tx2"/>
                </a:solidFill>
              </a:rPr>
              <a:t>г</a:t>
            </a:r>
            <a:r>
              <a:rPr lang="sr-Latn-CS" sz="1800" smtClean="0">
                <a:solidFill>
                  <a:schemeClr val="tx2"/>
                </a:solidFill>
              </a:rPr>
              <a:t>., </a:t>
            </a:r>
            <a:r>
              <a:rPr lang="sr-Cyrl-RS" sz="1800" smtClean="0">
                <a:solidFill>
                  <a:schemeClr val="tx2"/>
                </a:solidFill>
              </a:rPr>
              <a:t>мандибула</a:t>
            </a:r>
            <a:r>
              <a:rPr lang="sr-Latn-CS" sz="1800" smtClean="0">
                <a:solidFill>
                  <a:schemeClr val="tx2"/>
                </a:solidFill>
              </a:rPr>
              <a:t>)</a:t>
            </a:r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Ртг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Око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корена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девитализираног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зуба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оштро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ограничено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засенчење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кроз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коју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назиру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задебљале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трабекуле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Расветљење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непосредно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уз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апикални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део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корена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28677" name="Rectangle 7"/>
          <p:cNvSpPr>
            <a:spLocks noChangeArrowheads="1"/>
          </p:cNvSpPr>
          <p:nvPr/>
        </p:nvSpPr>
        <p:spPr bwMode="auto">
          <a:xfrm>
            <a:off x="539750" y="4581525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/>
              <a:t>46</a:t>
            </a:r>
          </a:p>
        </p:txBody>
      </p:sp>
    </p:spTree>
    <p:extLst>
      <p:ext uri="{BB962C8B-B14F-4D97-AF65-F5344CB8AC3E}">
        <p14:creationId xmlns:p14="http://schemas.microsoft.com/office/powerpoint/2010/main" val="172536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2800" dirty="0" smtClean="0">
                <a:solidFill>
                  <a:schemeClr val="bg1"/>
                </a:solidFill>
              </a:rPr>
              <a:t>Осифицирајући</a:t>
            </a:r>
            <a:r>
              <a:rPr lang="sr-Latn-CS" sz="2800" dirty="0" smtClean="0">
                <a:solidFill>
                  <a:schemeClr val="bg1"/>
                </a:solidFill>
              </a:rPr>
              <a:t> </a:t>
            </a:r>
            <a:r>
              <a:rPr lang="sr-Cyrl-RS" sz="2800" dirty="0" smtClean="0">
                <a:solidFill>
                  <a:schemeClr val="bg1"/>
                </a:solidFill>
              </a:rPr>
              <a:t>фибром</a:t>
            </a:r>
            <a:endParaRPr lang="sr-Latn-CS" sz="2800" dirty="0" smtClean="0">
              <a:solidFill>
                <a:schemeClr val="bg1"/>
              </a:solidFill>
            </a:endParaRPr>
          </a:p>
        </p:txBody>
      </p:sp>
      <p:pic>
        <p:nvPicPr>
          <p:cNvPr id="57348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650" y="1484313"/>
            <a:ext cx="3486150" cy="23336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7347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l" eaLnBrk="1" hangingPunct="1">
              <a:buFontTx/>
              <a:buNone/>
            </a:pPr>
            <a:r>
              <a:rPr lang="sr-Cyrl-RS" dirty="0" smtClean="0">
                <a:solidFill>
                  <a:schemeClr val="tx2"/>
                </a:solidFill>
              </a:rPr>
              <a:t>Састављен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од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високоцелуларног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фиброзног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ткива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у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коме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се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врло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брзо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појављују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елементи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коштаног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ткива</a:t>
            </a:r>
            <a:r>
              <a:rPr lang="sr-Latn-CS" dirty="0" smtClean="0">
                <a:solidFill>
                  <a:schemeClr val="tx2"/>
                </a:solidFill>
              </a:rPr>
              <a:t>.</a:t>
            </a:r>
            <a:endParaRPr lang="sr-Cyrl-RS" dirty="0" smtClean="0">
              <a:solidFill>
                <a:schemeClr val="tx2"/>
              </a:solidFill>
            </a:endParaRPr>
          </a:p>
          <a:p>
            <a:pPr eaLnBrk="1" hangingPunct="1">
              <a:buFontTx/>
              <a:buNone/>
            </a:pPr>
            <a:endParaRPr lang="sr-Latn-CS" sz="1800" dirty="0" smtClean="0">
              <a:solidFill>
                <a:schemeClr val="tx2"/>
              </a:solidFill>
            </a:endParaRPr>
          </a:p>
          <a:p>
            <a:pPr eaLnBrk="1" hangingPunct="1">
              <a:buFontTx/>
              <a:buNone/>
            </a:pPr>
            <a:r>
              <a:rPr lang="sr-Cyrl-RS" sz="1800" dirty="0" smtClean="0">
                <a:solidFill>
                  <a:schemeClr val="tx2"/>
                </a:solidFill>
              </a:rPr>
              <a:t>Ртг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</a:p>
          <a:p>
            <a:pPr algn="l" eaLnBrk="1" hangingPunct="1">
              <a:buFontTx/>
              <a:buNone/>
            </a:pPr>
            <a:r>
              <a:rPr lang="sr-Cyrl-RS" dirty="0" smtClean="0">
                <a:solidFill>
                  <a:schemeClr val="tx2"/>
                </a:solidFill>
              </a:rPr>
              <a:t>Расветљење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са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фокусима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кацификата</a:t>
            </a:r>
            <a:r>
              <a:rPr lang="sr-Latn-CS" dirty="0" smtClean="0">
                <a:solidFill>
                  <a:schemeClr val="tx2"/>
                </a:solidFill>
              </a:rPr>
              <a:t>, </a:t>
            </a:r>
            <a:r>
              <a:rPr lang="sr-Cyrl-RS" dirty="0" smtClean="0">
                <a:solidFill>
                  <a:schemeClr val="tx2"/>
                </a:solidFill>
              </a:rPr>
              <a:t>оштро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ограничено</a:t>
            </a:r>
            <a:r>
              <a:rPr lang="sr-Latn-CS" dirty="0" smtClean="0">
                <a:solidFill>
                  <a:schemeClr val="tx2"/>
                </a:solidFill>
              </a:rPr>
              <a:t>.</a:t>
            </a:r>
          </a:p>
          <a:p>
            <a:pPr algn="l" eaLnBrk="1" hangingPunct="1">
              <a:buFontTx/>
              <a:buNone/>
            </a:pPr>
            <a:r>
              <a:rPr lang="sr-Cyrl-RS" dirty="0" smtClean="0">
                <a:solidFill>
                  <a:schemeClr val="tx2"/>
                </a:solidFill>
              </a:rPr>
              <a:t>Временом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форма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засенчења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која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је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линијским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расветљењем</a:t>
            </a:r>
            <a:r>
              <a:rPr lang="sr-Latn-CS" dirty="0" smtClean="0">
                <a:solidFill>
                  <a:schemeClr val="tx2"/>
                </a:solidFill>
              </a:rPr>
              <a:t> (</a:t>
            </a:r>
            <a:r>
              <a:rPr lang="sr-Cyrl-RS" dirty="0" smtClean="0">
                <a:solidFill>
                  <a:schemeClr val="tx2"/>
                </a:solidFill>
              </a:rPr>
              <a:t>фиброзна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капсула</a:t>
            </a:r>
            <a:r>
              <a:rPr lang="sr-Latn-CS" dirty="0" smtClean="0">
                <a:solidFill>
                  <a:schemeClr val="tx2"/>
                </a:solidFill>
              </a:rPr>
              <a:t>) </a:t>
            </a:r>
            <a:r>
              <a:rPr lang="sr-Cyrl-RS" dirty="0" smtClean="0">
                <a:solidFill>
                  <a:schemeClr val="tx2"/>
                </a:solidFill>
              </a:rPr>
              <a:t>одвојена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од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кости</a:t>
            </a:r>
            <a:r>
              <a:rPr lang="sr-Latn-CS" dirty="0" smtClean="0">
                <a:solidFill>
                  <a:schemeClr val="tx2"/>
                </a:solidFill>
              </a:rPr>
              <a:t>. </a:t>
            </a:r>
            <a:r>
              <a:rPr lang="sr-Cyrl-RS" dirty="0" smtClean="0">
                <a:solidFill>
                  <a:schemeClr val="tx2"/>
                </a:solidFill>
              </a:rPr>
              <a:t>Кост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деформисана</a:t>
            </a:r>
            <a:r>
              <a:rPr lang="sr-Latn-CS" dirty="0" smtClean="0">
                <a:solidFill>
                  <a:schemeClr val="tx2"/>
                </a:solidFill>
              </a:rPr>
              <a:t>, </a:t>
            </a:r>
            <a:r>
              <a:rPr lang="sr-Cyrl-RS" dirty="0" smtClean="0">
                <a:solidFill>
                  <a:schemeClr val="tx2"/>
                </a:solidFill>
              </a:rPr>
              <a:t>ивица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истањена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компактна</a:t>
            </a:r>
            <a:r>
              <a:rPr lang="sr-Latn-CS" dirty="0" smtClean="0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5734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933825"/>
            <a:ext cx="3505200" cy="2314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12003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1" name="Picture 1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5"/>
          <a:stretch>
            <a:fillRect/>
          </a:stretch>
        </p:blipFill>
        <p:spPr>
          <a:xfrm>
            <a:off x="683568" y="1484784"/>
            <a:ext cx="3744912" cy="3744912"/>
          </a:xfrm>
          <a:noFill/>
        </p:spPr>
      </p:pic>
      <p:sp>
        <p:nvSpPr>
          <p:cNvPr id="58370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4787900" y="1268413"/>
            <a:ext cx="3898900" cy="48974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Cyrl-RS" sz="1800" dirty="0" smtClean="0">
                <a:solidFill>
                  <a:schemeClr val="tx2"/>
                </a:solidFill>
                <a:latin typeface="Garamond"/>
              </a:rPr>
              <a:t>↑</a:t>
            </a:r>
            <a:r>
              <a:rPr lang="sr-Cyrl-RS" sz="1800" dirty="0" smtClean="0">
                <a:solidFill>
                  <a:schemeClr val="tx2"/>
                </a:solidFill>
              </a:rPr>
              <a:t>Диф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  <a:r>
              <a:rPr lang="sr-Cyrl-RS" sz="1800" dirty="0" smtClean="0">
                <a:solidFill>
                  <a:schemeClr val="tx2"/>
                </a:solidFill>
              </a:rPr>
              <a:t>Дг</a:t>
            </a:r>
            <a:r>
              <a:rPr lang="sr-Latn-CS" sz="1800" dirty="0" smtClean="0">
                <a:solidFill>
                  <a:schemeClr val="tx2"/>
                </a:solidFill>
              </a:rPr>
              <a:t>. </a:t>
            </a:r>
          </a:p>
          <a:p>
            <a:pPr algn="l" eaLnBrk="1" hangingPunct="1">
              <a:buFontTx/>
              <a:buNone/>
            </a:pPr>
            <a:r>
              <a:rPr lang="sr-Latn-CS" sz="1800" dirty="0" smtClean="0">
                <a:solidFill>
                  <a:schemeClr val="tx2"/>
                </a:solidFill>
              </a:rPr>
              <a:t>1.</a:t>
            </a:r>
            <a:r>
              <a:rPr lang="sr-Cyrl-RS" sz="1800" dirty="0" smtClean="0">
                <a:solidFill>
                  <a:schemeClr val="tx2"/>
                </a:solidFill>
              </a:rPr>
              <a:t>амелобластна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лезија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резидуална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циста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трауматска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коштана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циста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кератоциста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латералана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периодонтална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циста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гигантоцелуларно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гранулом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одонтогени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ми</a:t>
            </a:r>
            <a:r>
              <a:rPr lang="sr-Latn-CS" sz="1800" dirty="0" smtClean="0">
                <a:solidFill>
                  <a:schemeClr val="tx2"/>
                </a:solidFill>
              </a:rPr>
              <a:t>x</a:t>
            </a:r>
            <a:r>
              <a:rPr lang="sr-Cyrl-RS" sz="1800" dirty="0" smtClean="0">
                <a:solidFill>
                  <a:schemeClr val="tx2"/>
                </a:solidFill>
              </a:rPr>
              <a:t>ом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</a:p>
          <a:p>
            <a:pPr algn="l" eaLnBrk="1" hangingPunct="1">
              <a:buFontTx/>
              <a:buNone/>
            </a:pPr>
            <a:r>
              <a:rPr lang="sr-Latn-CS" sz="1800" dirty="0" smtClean="0">
                <a:solidFill>
                  <a:schemeClr val="tx2"/>
                </a:solidFill>
              </a:rPr>
              <a:t>2. </a:t>
            </a:r>
            <a:r>
              <a:rPr lang="sr-Cyrl-RS" sz="1800" dirty="0" smtClean="0">
                <a:solidFill>
                  <a:schemeClr val="tx2"/>
                </a:solidFill>
              </a:rPr>
              <a:t>цементом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ми</a:t>
            </a:r>
            <a:r>
              <a:rPr lang="sr-Latn-CS" sz="1800" dirty="0" smtClean="0">
                <a:solidFill>
                  <a:schemeClr val="tx2"/>
                </a:solidFill>
              </a:rPr>
              <a:t>x</a:t>
            </a:r>
            <a:r>
              <a:rPr lang="sr-Cyrl-RS" sz="1800" dirty="0" smtClean="0">
                <a:solidFill>
                  <a:schemeClr val="tx2"/>
                </a:solidFill>
              </a:rPr>
              <a:t>ом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калцифицирајућа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циста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аденоматогени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одонтогени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ту</a:t>
            </a:r>
            <a:r>
              <a:rPr lang="sr-Latn-CS" sz="1800" dirty="0" smtClean="0">
                <a:solidFill>
                  <a:schemeClr val="tx2"/>
                </a:solidFill>
              </a:rPr>
              <a:t>., </a:t>
            </a:r>
            <a:r>
              <a:rPr lang="sr-Cyrl-RS" sz="1800" dirty="0" smtClean="0">
                <a:solidFill>
                  <a:schemeClr val="tx2"/>
                </a:solidFill>
              </a:rPr>
              <a:t>калцифицирајући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епителни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одонтогени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ту</a:t>
            </a:r>
            <a:r>
              <a:rPr lang="sr-Latn-CS" sz="1800" dirty="0" smtClean="0">
                <a:solidFill>
                  <a:schemeClr val="tx2"/>
                </a:solidFill>
              </a:rPr>
              <a:t>., </a:t>
            </a:r>
            <a:r>
              <a:rPr lang="sr-Cyrl-RS" sz="1800" dirty="0" smtClean="0">
                <a:solidFill>
                  <a:schemeClr val="tx2"/>
                </a:solidFill>
              </a:rPr>
              <a:t>остеобластом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осеоид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остеом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остеогени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сарком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фиброзна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дисплазија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2" name="Rectangle 1"/>
          <p:cNvSpPr/>
          <p:nvPr/>
        </p:nvSpPr>
        <p:spPr>
          <a:xfrm>
            <a:off x="2915816" y="2636912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400" dirty="0">
                <a:solidFill>
                  <a:srgbClr val="FF0000"/>
                </a:solidFill>
                <a:latin typeface="Garamond"/>
              </a:rPr>
              <a:t>↑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3286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2800" dirty="0" smtClean="0">
                <a:solidFill>
                  <a:schemeClr val="bg1"/>
                </a:solidFill>
              </a:rPr>
              <a:t>Флоридна</a:t>
            </a:r>
            <a:r>
              <a:rPr lang="sr-Latn-CS" sz="2800" dirty="0" smtClean="0">
                <a:solidFill>
                  <a:schemeClr val="bg1"/>
                </a:solidFill>
              </a:rPr>
              <a:t> </a:t>
            </a:r>
            <a:r>
              <a:rPr lang="sr-Cyrl-RS" sz="2800" dirty="0" smtClean="0">
                <a:solidFill>
                  <a:schemeClr val="bg1"/>
                </a:solidFill>
              </a:rPr>
              <a:t>осеална</a:t>
            </a:r>
            <a:r>
              <a:rPr lang="sr-Latn-CS" sz="2800" dirty="0" smtClean="0">
                <a:solidFill>
                  <a:schemeClr val="bg1"/>
                </a:solidFill>
              </a:rPr>
              <a:t> </a:t>
            </a:r>
            <a:r>
              <a:rPr lang="sr-Cyrl-RS" sz="2800" dirty="0" smtClean="0">
                <a:solidFill>
                  <a:schemeClr val="bg1"/>
                </a:solidFill>
              </a:rPr>
              <a:t>дисплазија</a:t>
            </a:r>
            <a:endParaRPr lang="sr-Latn-CS" sz="2800" dirty="0" smtClean="0">
              <a:solidFill>
                <a:schemeClr val="bg1"/>
              </a:solidFill>
            </a:endParaRPr>
          </a:p>
        </p:txBody>
      </p:sp>
      <p:sp>
        <p:nvSpPr>
          <p:cNvPr id="59395" name="Rectangle 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en-US" sz="2800" smtClean="0"/>
          </a:p>
        </p:txBody>
      </p:sp>
      <p:sp>
        <p:nvSpPr>
          <p:cNvPr id="59396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Реактивни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тип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фибро</a:t>
            </a:r>
            <a:r>
              <a:rPr lang="sr-Latn-CS" sz="1800" smtClean="0">
                <a:solidFill>
                  <a:schemeClr val="tx2"/>
                </a:solidFill>
              </a:rPr>
              <a:t>-</a:t>
            </a:r>
            <a:r>
              <a:rPr lang="sr-Cyrl-RS" sz="1800" smtClean="0">
                <a:solidFill>
                  <a:schemeClr val="tx2"/>
                </a:solidFill>
              </a:rPr>
              <a:t>коштане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лезије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у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жена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средње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животне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доби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без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кл</a:t>
            </a:r>
            <a:r>
              <a:rPr lang="sr-Latn-CS" sz="1800" smtClean="0">
                <a:solidFill>
                  <a:schemeClr val="tx2"/>
                </a:solidFill>
              </a:rPr>
              <a:t>. </a:t>
            </a:r>
            <a:r>
              <a:rPr lang="sr-Cyrl-RS" sz="1800" smtClean="0">
                <a:solidFill>
                  <a:schemeClr val="tx2"/>
                </a:solidFill>
              </a:rPr>
              <a:t>симптома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Ртг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расветљења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у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алвеоларној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кости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мања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од</a:t>
            </a:r>
            <a:r>
              <a:rPr lang="sr-Latn-CS" sz="1800" smtClean="0">
                <a:solidFill>
                  <a:schemeClr val="tx2"/>
                </a:solidFill>
              </a:rPr>
              <a:t> 3 </a:t>
            </a:r>
            <a:r>
              <a:rPr lang="sr-Cyrl-RS" sz="1800" smtClean="0">
                <a:solidFill>
                  <a:schemeClr val="tx2"/>
                </a:solidFill>
              </a:rPr>
              <a:t>цм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лобулирана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оштро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ограничена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endParaRPr lang="sr-Latn-CS" sz="1800" smtClean="0">
              <a:solidFill>
                <a:schemeClr val="tx2"/>
              </a:solidFill>
            </a:endParaRPr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Диф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  <a:r>
              <a:rPr lang="sr-Cyrl-RS" sz="1800" smtClean="0">
                <a:solidFill>
                  <a:schemeClr val="tx2"/>
                </a:solidFill>
              </a:rPr>
              <a:t>Дг</a:t>
            </a:r>
            <a:r>
              <a:rPr lang="sr-Latn-CS" sz="1800" smtClean="0">
                <a:solidFill>
                  <a:schemeClr val="tx2"/>
                </a:solidFill>
              </a:rPr>
              <a:t>. </a:t>
            </a:r>
            <a:r>
              <a:rPr lang="sr-Cyrl-RS" sz="1800" smtClean="0">
                <a:solidFill>
                  <a:schemeClr val="tx2"/>
                </a:solidFill>
              </a:rPr>
              <a:t>Пеџетова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болест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остеопетроза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769890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2800" dirty="0" smtClean="0">
                <a:solidFill>
                  <a:schemeClr val="bg1"/>
                </a:solidFill>
              </a:rPr>
              <a:t>Черубизам</a:t>
            </a:r>
            <a:endParaRPr lang="sr-Latn-CS" sz="2800" dirty="0" smtClean="0">
              <a:solidFill>
                <a:schemeClr val="bg1"/>
              </a:solidFill>
            </a:endParaRPr>
          </a:p>
        </p:txBody>
      </p:sp>
      <p:pic>
        <p:nvPicPr>
          <p:cNvPr id="60420" name="Picture 8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85" b="1291"/>
          <a:stretch>
            <a:fillRect/>
          </a:stretch>
        </p:blipFill>
        <p:spPr>
          <a:xfrm>
            <a:off x="611188" y="1628775"/>
            <a:ext cx="3830637" cy="39608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0419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Ретко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наследно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обољење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Latn-CS" sz="1800" smtClean="0">
                <a:solidFill>
                  <a:schemeClr val="tx2"/>
                </a:solidFill>
              </a:rPr>
              <a:t>2 - 6 </a:t>
            </a:r>
            <a:r>
              <a:rPr lang="sr-Cyrl-RS" sz="1800" smtClean="0">
                <a:solidFill>
                  <a:schemeClr val="tx2"/>
                </a:solidFill>
              </a:rPr>
              <a:t>год</a:t>
            </a:r>
            <a:r>
              <a:rPr lang="sr-Latn-CS" sz="1800" smtClean="0">
                <a:solidFill>
                  <a:schemeClr val="tx2"/>
                </a:solidFill>
              </a:rPr>
              <a:t>. </a:t>
            </a:r>
            <a:r>
              <a:rPr lang="sr-Cyrl-RS" sz="1800" smtClean="0">
                <a:solidFill>
                  <a:schemeClr val="tx2"/>
                </a:solidFill>
              </a:rPr>
              <a:t>лице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анђела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обостраним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задебљањем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тела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углова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доње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вилице</a:t>
            </a:r>
            <a:r>
              <a:rPr lang="sr-Latn-CS" sz="1800" smtClean="0">
                <a:solidFill>
                  <a:schemeClr val="tx2"/>
                </a:solidFill>
              </a:rPr>
              <a:t>. </a:t>
            </a:r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Ртг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мултипла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расветљења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билатерално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започињу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у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близини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виличних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зглобова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конфлуирају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експанзија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букалне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кортикалне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ламине</a:t>
            </a:r>
            <a:r>
              <a:rPr lang="sr-Latn-CS" sz="1800" smtClean="0">
                <a:solidFill>
                  <a:schemeClr val="tx2"/>
                </a:solidFill>
              </a:rPr>
              <a:t>. </a:t>
            </a:r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Уништавање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фоликула</a:t>
            </a:r>
            <a:r>
              <a:rPr lang="sr-Latn-CS" sz="1800" smtClean="0">
                <a:solidFill>
                  <a:schemeClr val="tx2"/>
                </a:solidFill>
              </a:rPr>
              <a:t> 2 </a:t>
            </a:r>
            <a:r>
              <a:rPr lang="sr-Cyrl-RS" sz="1800" smtClean="0">
                <a:solidFill>
                  <a:schemeClr val="tx2"/>
                </a:solidFill>
              </a:rPr>
              <a:t>и</a:t>
            </a:r>
            <a:r>
              <a:rPr lang="sr-Latn-CS" sz="1800" smtClean="0">
                <a:solidFill>
                  <a:schemeClr val="tx2"/>
                </a:solidFill>
              </a:rPr>
              <a:t> 3 </a:t>
            </a:r>
            <a:r>
              <a:rPr lang="sr-Cyrl-RS" sz="1800" smtClean="0">
                <a:solidFill>
                  <a:schemeClr val="tx2"/>
                </a:solidFill>
              </a:rPr>
              <a:t>молара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доње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вилице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endParaRPr lang="sr-Latn-CS" sz="1800" smtClean="0">
              <a:solidFill>
                <a:schemeClr val="tx2"/>
              </a:solidFill>
            </a:endParaRPr>
          </a:p>
        </p:txBody>
      </p:sp>
      <p:pic>
        <p:nvPicPr>
          <p:cNvPr id="60421" name="Picture 9" descr="anđeo 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5084763"/>
            <a:ext cx="919162" cy="1263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5021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3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771995"/>
            <a:ext cx="3495238" cy="2314286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1442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Диф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  <a:r>
              <a:rPr lang="sr-Cyrl-RS" sz="1800" smtClean="0">
                <a:solidFill>
                  <a:schemeClr val="tx2"/>
                </a:solidFill>
              </a:rPr>
              <a:t>Дг</a:t>
            </a:r>
            <a:r>
              <a:rPr lang="sr-Latn-CS" sz="1800" smtClean="0">
                <a:solidFill>
                  <a:schemeClr val="tx2"/>
                </a:solidFill>
              </a:rPr>
              <a:t>. </a:t>
            </a:r>
          </a:p>
          <a:p>
            <a:pPr eaLnBrk="1" hangingPunct="1">
              <a:buFontTx/>
              <a:buNone/>
            </a:pPr>
            <a:r>
              <a:rPr lang="sr-Latn-CS" sz="1800" smtClean="0">
                <a:solidFill>
                  <a:schemeClr val="tx2"/>
                </a:solidFill>
              </a:rPr>
              <a:t>	</a:t>
            </a:r>
            <a:r>
              <a:rPr lang="sr-Cyrl-RS" sz="1800" smtClean="0">
                <a:solidFill>
                  <a:schemeClr val="tx2"/>
                </a:solidFill>
              </a:rPr>
              <a:t>фиброзна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дисплазија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гигантоцелуларни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гранулом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анеуризматска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коштана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циста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6144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05"/>
          <a:stretch>
            <a:fillRect/>
          </a:stretch>
        </p:blipFill>
        <p:spPr bwMode="auto">
          <a:xfrm>
            <a:off x="827584" y="2319122"/>
            <a:ext cx="2736304" cy="377447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70591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2800" dirty="0" smtClean="0">
                <a:solidFill>
                  <a:schemeClr val="bg1"/>
                </a:solidFill>
              </a:rPr>
              <a:t>Централни</a:t>
            </a:r>
            <a:r>
              <a:rPr lang="sr-Latn-CS" sz="2800" dirty="0" smtClean="0">
                <a:solidFill>
                  <a:schemeClr val="bg1"/>
                </a:solidFill>
              </a:rPr>
              <a:t> </a:t>
            </a:r>
            <a:r>
              <a:rPr lang="sr-Cyrl-RS" sz="2800" dirty="0" smtClean="0">
                <a:solidFill>
                  <a:schemeClr val="bg1"/>
                </a:solidFill>
              </a:rPr>
              <a:t>гигантоцелуларни</a:t>
            </a:r>
            <a:r>
              <a:rPr lang="sr-Latn-CS" sz="2800" dirty="0" smtClean="0">
                <a:solidFill>
                  <a:schemeClr val="bg1"/>
                </a:solidFill>
              </a:rPr>
              <a:t> </a:t>
            </a:r>
            <a:r>
              <a:rPr lang="sr-Cyrl-RS" sz="2800" dirty="0" smtClean="0">
                <a:solidFill>
                  <a:schemeClr val="bg1"/>
                </a:solidFill>
              </a:rPr>
              <a:t>гранулом</a:t>
            </a:r>
            <a:endParaRPr lang="sr-Latn-CS" sz="2800" dirty="0" smtClean="0">
              <a:solidFill>
                <a:schemeClr val="bg1"/>
              </a:solidFill>
            </a:endParaRPr>
          </a:p>
        </p:txBody>
      </p:sp>
      <p:pic>
        <p:nvPicPr>
          <p:cNvPr id="62468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1628775"/>
            <a:ext cx="4032250" cy="26701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246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495800" cy="5069160"/>
          </a:xfrm>
        </p:spPr>
        <p:txBody>
          <a:bodyPr>
            <a:normAutofit/>
          </a:bodyPr>
          <a:lstStyle/>
          <a:p>
            <a:pPr algn="l" eaLnBrk="1" hangingPunct="1">
              <a:buFontTx/>
              <a:buNone/>
            </a:pPr>
            <a:r>
              <a:rPr lang="sr-Cyrl-RS" sz="1800" dirty="0" smtClean="0">
                <a:solidFill>
                  <a:schemeClr val="tx2"/>
                </a:solidFill>
              </a:rPr>
              <a:t>Реактивна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лезија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на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непознати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стимулус</a:t>
            </a:r>
            <a:r>
              <a:rPr lang="sr-Latn-CS" sz="1800" dirty="0" smtClean="0">
                <a:solidFill>
                  <a:schemeClr val="tx2"/>
                </a:solidFill>
              </a:rPr>
              <a:t>. </a:t>
            </a:r>
            <a:r>
              <a:rPr lang="sr-Cyrl-RS" sz="1800" dirty="0" smtClean="0">
                <a:solidFill>
                  <a:schemeClr val="tx2"/>
                </a:solidFill>
              </a:rPr>
              <a:t>Безболни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оток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доње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вилице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</a:p>
          <a:p>
            <a:pPr algn="l" eaLnBrk="1" hangingPunct="1">
              <a:buFontTx/>
              <a:buNone/>
            </a:pPr>
            <a:r>
              <a:rPr lang="sr-Cyrl-RS" sz="1800" dirty="0" smtClean="0">
                <a:solidFill>
                  <a:schemeClr val="tx2"/>
                </a:solidFill>
              </a:rPr>
              <a:t>Хистолошки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фибробласти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мултинуклеарне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гигантске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ћелије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макрофаги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</a:p>
          <a:p>
            <a:pPr algn="l" eaLnBrk="1" hangingPunct="1">
              <a:buFontTx/>
              <a:buNone/>
            </a:pPr>
            <a:r>
              <a:rPr lang="sr-Cyrl-RS" sz="1800" dirty="0" smtClean="0">
                <a:solidFill>
                  <a:schemeClr val="tx2"/>
                </a:solidFill>
              </a:rPr>
              <a:t>Адолесценти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мандибула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испред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првог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предкутњака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1800" dirty="0" smtClean="0">
                <a:solidFill>
                  <a:schemeClr val="tx2"/>
                </a:solidFill>
              </a:rPr>
              <a:t>Ртг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</a:p>
          <a:p>
            <a:pPr algn="l" eaLnBrk="1" hangingPunct="1">
              <a:buFontTx/>
              <a:buNone/>
            </a:pPr>
            <a:r>
              <a:rPr lang="sr-Cyrl-RS" dirty="0" smtClean="0">
                <a:solidFill>
                  <a:schemeClr val="tx2"/>
                </a:solidFill>
              </a:rPr>
              <a:t>Солитарна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мекоткивна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маса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у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спонгиози</a:t>
            </a:r>
            <a:r>
              <a:rPr lang="sr-Latn-CS" dirty="0" smtClean="0">
                <a:solidFill>
                  <a:schemeClr val="tx2"/>
                </a:solidFill>
              </a:rPr>
              <a:t>, </a:t>
            </a:r>
            <a:r>
              <a:rPr lang="sr-Cyrl-RS" dirty="0" smtClean="0">
                <a:solidFill>
                  <a:schemeClr val="tx2"/>
                </a:solidFill>
              </a:rPr>
              <a:t>оштро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ограничена</a:t>
            </a:r>
            <a:r>
              <a:rPr lang="sr-Latn-CS" dirty="0" smtClean="0">
                <a:solidFill>
                  <a:schemeClr val="tx2"/>
                </a:solidFill>
              </a:rPr>
              <a:t>.</a:t>
            </a:r>
          </a:p>
          <a:p>
            <a:pPr algn="l" eaLnBrk="1" hangingPunct="1">
              <a:buFontTx/>
              <a:buNone/>
            </a:pPr>
            <a:r>
              <a:rPr lang="sr-Cyrl-RS" dirty="0" smtClean="0">
                <a:solidFill>
                  <a:schemeClr val="tx2"/>
                </a:solidFill>
              </a:rPr>
              <a:t>Својим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растом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поприма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трабекуле</a:t>
            </a:r>
            <a:r>
              <a:rPr lang="sr-Latn-CS" dirty="0" smtClean="0">
                <a:solidFill>
                  <a:schemeClr val="tx2"/>
                </a:solidFill>
              </a:rPr>
              <a:t>, </a:t>
            </a:r>
            <a:r>
              <a:rPr lang="sr-Cyrl-RS" dirty="0" smtClean="0">
                <a:solidFill>
                  <a:schemeClr val="tx2"/>
                </a:solidFill>
              </a:rPr>
              <a:t>деформише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кост</a:t>
            </a:r>
            <a:r>
              <a:rPr lang="sr-Latn-CS" dirty="0" smtClean="0">
                <a:solidFill>
                  <a:schemeClr val="tx2"/>
                </a:solidFill>
              </a:rPr>
              <a:t>, </a:t>
            </a:r>
            <a:r>
              <a:rPr lang="sr-Cyrl-RS" dirty="0" smtClean="0">
                <a:solidFill>
                  <a:schemeClr val="tx2"/>
                </a:solidFill>
              </a:rPr>
              <a:t>дислокација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фоликула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зуба</a:t>
            </a:r>
            <a:r>
              <a:rPr lang="sr-Latn-CS" dirty="0" smtClean="0">
                <a:solidFill>
                  <a:schemeClr val="tx2"/>
                </a:solidFill>
              </a:rPr>
              <a:t>, </a:t>
            </a:r>
            <a:r>
              <a:rPr lang="sr-Cyrl-RS" dirty="0" smtClean="0">
                <a:solidFill>
                  <a:schemeClr val="tx2"/>
                </a:solidFill>
              </a:rPr>
              <a:t>конвергенција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и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ресорпција</a:t>
            </a:r>
            <a:r>
              <a:rPr lang="sr-Latn-CS" dirty="0" smtClean="0">
                <a:solidFill>
                  <a:schemeClr val="tx2"/>
                </a:solidFill>
              </a:rPr>
              <a:t> </a:t>
            </a:r>
            <a:r>
              <a:rPr lang="sr-Cyrl-RS" dirty="0" smtClean="0">
                <a:solidFill>
                  <a:schemeClr val="tx2"/>
                </a:solidFill>
              </a:rPr>
              <a:t>коренова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6246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4292600"/>
            <a:ext cx="3168650" cy="2074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843808" y="3717032"/>
            <a:ext cx="4892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400" dirty="0">
                <a:solidFill>
                  <a:srgbClr val="FF0000"/>
                </a:solidFill>
                <a:latin typeface="Garamond"/>
              </a:rPr>
              <a:t>▲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5160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1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1050" y="908050"/>
            <a:ext cx="2198688" cy="30241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349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1547665" y="4149724"/>
            <a:ext cx="6552728" cy="2375619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sr-Cyrl-RS" sz="2800" dirty="0" smtClean="0">
                <a:solidFill>
                  <a:schemeClr val="tx2"/>
                </a:solidFill>
              </a:rPr>
              <a:t>Диф</a:t>
            </a:r>
            <a:r>
              <a:rPr lang="sr-Latn-CS" sz="2800" dirty="0" smtClean="0">
                <a:solidFill>
                  <a:schemeClr val="tx2"/>
                </a:solidFill>
              </a:rPr>
              <a:t>.</a:t>
            </a:r>
            <a:r>
              <a:rPr lang="sr-Cyrl-RS" sz="2800" dirty="0" smtClean="0">
                <a:solidFill>
                  <a:schemeClr val="tx2"/>
                </a:solidFill>
              </a:rPr>
              <a:t>Дг</a:t>
            </a:r>
            <a:r>
              <a:rPr lang="sr-Latn-CS" sz="2800" dirty="0" smtClean="0">
                <a:solidFill>
                  <a:schemeClr val="tx2"/>
                </a:solidFill>
              </a:rPr>
              <a:t>.</a:t>
            </a:r>
          </a:p>
          <a:p>
            <a:pPr algn="l" eaLnBrk="1" hangingPunct="1">
              <a:buFontTx/>
              <a:buNone/>
            </a:pPr>
            <a:r>
              <a:rPr lang="sr-Cyrl-RS" sz="2600" b="1" dirty="0">
                <a:solidFill>
                  <a:schemeClr val="tx2"/>
                </a:solidFill>
              </a:rPr>
              <a:t>А</a:t>
            </a:r>
            <a:r>
              <a:rPr lang="sr-Cyrl-RS" sz="2600" b="1" dirty="0" smtClean="0">
                <a:solidFill>
                  <a:schemeClr val="tx2"/>
                </a:solidFill>
              </a:rPr>
              <a:t>)амелобластом</a:t>
            </a:r>
            <a:r>
              <a:rPr lang="sr-Latn-CS" sz="2600" dirty="0" smtClean="0">
                <a:solidFill>
                  <a:schemeClr val="tx2"/>
                </a:solidFill>
              </a:rPr>
              <a:t>;   </a:t>
            </a:r>
          </a:p>
          <a:p>
            <a:pPr algn="l" eaLnBrk="1" hangingPunct="1">
              <a:buFontTx/>
              <a:buNone/>
            </a:pPr>
            <a:r>
              <a:rPr lang="sr-Cyrl-RS" sz="2600" dirty="0" smtClean="0">
                <a:solidFill>
                  <a:schemeClr val="tx2"/>
                </a:solidFill>
              </a:rPr>
              <a:t>Б)одонтогени</a:t>
            </a:r>
            <a:r>
              <a:rPr lang="sr-Latn-CS" sz="2600" dirty="0" smtClean="0">
                <a:solidFill>
                  <a:schemeClr val="tx2"/>
                </a:solidFill>
              </a:rPr>
              <a:t> </a:t>
            </a:r>
            <a:r>
              <a:rPr lang="sr-Cyrl-RS" sz="2600" dirty="0" smtClean="0">
                <a:solidFill>
                  <a:schemeClr val="tx2"/>
                </a:solidFill>
              </a:rPr>
              <a:t>миксом</a:t>
            </a:r>
            <a:r>
              <a:rPr lang="sr-Latn-CS" sz="2600" dirty="0" smtClean="0">
                <a:solidFill>
                  <a:schemeClr val="tx2"/>
                </a:solidFill>
              </a:rPr>
              <a:t>, </a:t>
            </a:r>
            <a:endParaRPr lang="sr-Cyrl-RS" sz="2600" dirty="0" smtClean="0">
              <a:solidFill>
                <a:schemeClr val="tx2"/>
              </a:solidFill>
            </a:endParaRPr>
          </a:p>
          <a:p>
            <a:pPr algn="l" eaLnBrk="1" hangingPunct="1">
              <a:buFontTx/>
              <a:buNone/>
            </a:pPr>
            <a:r>
              <a:rPr lang="sr-Cyrl-RS" sz="2600" dirty="0" smtClean="0">
                <a:solidFill>
                  <a:schemeClr val="tx2"/>
                </a:solidFill>
              </a:rPr>
              <a:t>Ц)анеуризматска</a:t>
            </a:r>
            <a:r>
              <a:rPr lang="sr-Latn-CS" sz="2600" dirty="0" smtClean="0">
                <a:solidFill>
                  <a:schemeClr val="tx2"/>
                </a:solidFill>
              </a:rPr>
              <a:t> </a:t>
            </a:r>
            <a:r>
              <a:rPr lang="sr-Cyrl-RS" sz="2600" dirty="0" smtClean="0">
                <a:solidFill>
                  <a:schemeClr val="tx2"/>
                </a:solidFill>
              </a:rPr>
              <a:t>коштана</a:t>
            </a:r>
            <a:r>
              <a:rPr lang="sr-Latn-CS" sz="2600" dirty="0" smtClean="0">
                <a:solidFill>
                  <a:schemeClr val="tx2"/>
                </a:solidFill>
              </a:rPr>
              <a:t> </a:t>
            </a:r>
            <a:r>
              <a:rPr lang="sr-Cyrl-RS" sz="2600" dirty="0" smtClean="0">
                <a:solidFill>
                  <a:schemeClr val="tx2"/>
                </a:solidFill>
              </a:rPr>
              <a:t>циста</a:t>
            </a:r>
            <a:r>
              <a:rPr lang="sr-Latn-CS" sz="2600" dirty="0" smtClean="0">
                <a:solidFill>
                  <a:schemeClr val="tx2"/>
                </a:solidFill>
              </a:rPr>
              <a:t>, </a:t>
            </a:r>
            <a:endParaRPr lang="sr-Cyrl-RS" sz="2600" dirty="0" smtClean="0">
              <a:solidFill>
                <a:schemeClr val="tx2"/>
              </a:solidFill>
            </a:endParaRPr>
          </a:p>
          <a:p>
            <a:pPr algn="l" eaLnBrk="1" hangingPunct="1">
              <a:buFontTx/>
              <a:buNone/>
            </a:pPr>
            <a:r>
              <a:rPr lang="sr-Cyrl-RS" sz="2600" dirty="0" smtClean="0">
                <a:solidFill>
                  <a:schemeClr val="tx2"/>
                </a:solidFill>
              </a:rPr>
              <a:t>Д)осифицирајући</a:t>
            </a:r>
            <a:r>
              <a:rPr lang="sr-Latn-CS" sz="2600" dirty="0" smtClean="0">
                <a:solidFill>
                  <a:schemeClr val="tx2"/>
                </a:solidFill>
              </a:rPr>
              <a:t> </a:t>
            </a:r>
            <a:r>
              <a:rPr lang="sr-Cyrl-RS" sz="2600" dirty="0" smtClean="0">
                <a:solidFill>
                  <a:schemeClr val="tx2"/>
                </a:solidFill>
              </a:rPr>
              <a:t>фибром</a:t>
            </a:r>
            <a:r>
              <a:rPr lang="sr-Latn-CS" sz="2600" dirty="0" smtClean="0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6349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908050"/>
            <a:ext cx="2195512" cy="30241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5823171" y="2875002"/>
            <a:ext cx="413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  <a:latin typeface="Garamond"/>
              </a:rPr>
              <a:t>▲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7860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752" y="260648"/>
            <a:ext cx="5040560" cy="70104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RS" sz="2800" dirty="0" smtClean="0">
                <a:solidFill>
                  <a:schemeClr val="bg1"/>
                </a:solidFill>
              </a:rPr>
              <a:t>Анеуризматска</a:t>
            </a:r>
            <a:r>
              <a:rPr lang="sr-Latn-CS" sz="2800" dirty="0" smtClean="0">
                <a:solidFill>
                  <a:schemeClr val="bg1"/>
                </a:solidFill>
              </a:rPr>
              <a:t> </a:t>
            </a:r>
            <a:r>
              <a:rPr lang="sr-Cyrl-RS" sz="2800" dirty="0" smtClean="0">
                <a:solidFill>
                  <a:schemeClr val="bg1"/>
                </a:solidFill>
              </a:rPr>
              <a:t>коштана</a:t>
            </a:r>
            <a:r>
              <a:rPr lang="sr-Latn-CS" sz="2800" dirty="0" smtClean="0">
                <a:solidFill>
                  <a:schemeClr val="bg1"/>
                </a:solidFill>
              </a:rPr>
              <a:t> </a:t>
            </a:r>
            <a:r>
              <a:rPr lang="sr-Cyrl-RS" sz="2800" dirty="0" smtClean="0">
                <a:solidFill>
                  <a:schemeClr val="bg1"/>
                </a:solidFill>
              </a:rPr>
              <a:t>циста</a:t>
            </a:r>
            <a:endParaRPr lang="sr-Latn-CS" sz="2800" dirty="0" smtClean="0">
              <a:solidFill>
                <a:schemeClr val="bg1"/>
              </a:solidFill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71550" y="1600200"/>
            <a:ext cx="7715250" cy="4525963"/>
          </a:xfrm>
          <a:prstGeom prst="rect">
            <a:avLst/>
          </a:prstGeom>
        </p:spPr>
        <p:txBody>
          <a:bodyPr/>
          <a:lstStyle/>
          <a:p>
            <a:pPr eaLnBrk="1" hangingPunct="1">
              <a:buFontTx/>
              <a:buNone/>
            </a:pPr>
            <a:r>
              <a:rPr lang="sr-Cyrl-RS" sz="1800" dirty="0" smtClean="0">
                <a:solidFill>
                  <a:schemeClr val="tx2"/>
                </a:solidFill>
              </a:rPr>
              <a:t>Реактивна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дисплазија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настаје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секундарно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као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пролиферација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васкуларног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типа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из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гигантоцелуларног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гранулома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фиброзне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дисплазије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1800" dirty="0" smtClean="0">
                <a:solidFill>
                  <a:schemeClr val="tx2"/>
                </a:solidFill>
              </a:rPr>
              <a:t>Адолесценти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жене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у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регији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кутњака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2800" dirty="0" smtClean="0">
                <a:solidFill>
                  <a:srgbClr val="FF0000"/>
                </a:solidFill>
              </a:rPr>
              <a:t>Ртг</a:t>
            </a:r>
            <a:r>
              <a:rPr lang="sr-Latn-CS" sz="2800" dirty="0" smtClean="0">
                <a:solidFill>
                  <a:srgbClr val="FF0000"/>
                </a:solidFill>
              </a:rPr>
              <a:t>.</a:t>
            </a:r>
          </a:p>
          <a:p>
            <a:pPr algn="l" eaLnBrk="1" hangingPunct="1">
              <a:buFontTx/>
              <a:buNone/>
            </a:pPr>
            <a:r>
              <a:rPr lang="sr-Latn-CS" sz="2400" dirty="0" smtClean="0">
                <a:solidFill>
                  <a:schemeClr val="tx2"/>
                </a:solidFill>
              </a:rPr>
              <a:t>1. </a:t>
            </a:r>
            <a:r>
              <a:rPr lang="sr-Cyrl-RS" sz="2400" dirty="0" smtClean="0">
                <a:solidFill>
                  <a:schemeClr val="tx2"/>
                </a:solidFill>
              </a:rPr>
              <a:t>слабо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дефинисано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расветљења</a:t>
            </a:r>
            <a:endParaRPr lang="sr-Latn-CS" sz="2400" dirty="0" smtClean="0">
              <a:solidFill>
                <a:schemeClr val="tx2"/>
              </a:solidFill>
            </a:endParaRPr>
          </a:p>
          <a:p>
            <a:pPr algn="l" eaLnBrk="1" hangingPunct="1">
              <a:buFontTx/>
              <a:buNone/>
            </a:pPr>
            <a:r>
              <a:rPr lang="sr-Latn-CS" sz="2400" dirty="0" smtClean="0">
                <a:solidFill>
                  <a:schemeClr val="tx2"/>
                </a:solidFill>
              </a:rPr>
              <a:t>2. </a:t>
            </a:r>
            <a:r>
              <a:rPr lang="sr-Cyrl-RS" sz="2400" dirty="0" smtClean="0">
                <a:solidFill>
                  <a:schemeClr val="tx2"/>
                </a:solidFill>
              </a:rPr>
              <a:t>периферна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кортикација</a:t>
            </a:r>
            <a:endParaRPr lang="sr-Latn-CS" sz="2400" dirty="0" smtClean="0">
              <a:solidFill>
                <a:schemeClr val="tx2"/>
              </a:solidFill>
            </a:endParaRPr>
          </a:p>
          <a:p>
            <a:pPr algn="l" eaLnBrk="1" hangingPunct="1">
              <a:buFontTx/>
              <a:buNone/>
            </a:pPr>
            <a:r>
              <a:rPr lang="sr-Latn-CS" sz="2400" dirty="0" smtClean="0">
                <a:solidFill>
                  <a:schemeClr val="tx2"/>
                </a:solidFill>
              </a:rPr>
              <a:t>3. </a:t>
            </a:r>
            <a:r>
              <a:rPr lang="sr-Cyrl-RS" sz="2400" dirty="0" smtClean="0">
                <a:solidFill>
                  <a:schemeClr val="tx2"/>
                </a:solidFill>
              </a:rPr>
              <a:t>септираност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као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мехурови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од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сапунице</a:t>
            </a:r>
            <a:r>
              <a:rPr lang="sr-Latn-CS" sz="2400" dirty="0" smtClean="0">
                <a:solidFill>
                  <a:schemeClr val="tx2"/>
                </a:solidFill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</a:rPr>
              <a:t>својим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растом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деформишу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зубе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и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ресорбују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коренове</a:t>
            </a:r>
            <a:r>
              <a:rPr lang="sr-Latn-CS" sz="2400" dirty="0" smtClean="0">
                <a:solidFill>
                  <a:schemeClr val="tx2"/>
                </a:solidFill>
              </a:rPr>
              <a:t>.</a:t>
            </a:r>
          </a:p>
          <a:p>
            <a:pPr algn="l" eaLnBrk="1" hangingPunct="1">
              <a:buFontTx/>
              <a:buNone/>
            </a:pPr>
            <a:endParaRPr lang="sr-Latn-CS" sz="2400" dirty="0" smtClean="0">
              <a:solidFill>
                <a:schemeClr val="tx2"/>
              </a:solidFill>
            </a:endParaRPr>
          </a:p>
          <a:p>
            <a:pPr algn="l" eaLnBrk="1" hangingPunct="1">
              <a:buFontTx/>
              <a:buNone/>
            </a:pPr>
            <a:r>
              <a:rPr lang="sr-Cyrl-RS" sz="2400" dirty="0" smtClean="0">
                <a:solidFill>
                  <a:schemeClr val="tx2"/>
                </a:solidFill>
              </a:rPr>
              <a:t>Диф</a:t>
            </a:r>
            <a:r>
              <a:rPr lang="sr-Latn-CS" sz="2400" dirty="0" smtClean="0">
                <a:solidFill>
                  <a:schemeClr val="tx2"/>
                </a:solidFill>
              </a:rPr>
              <a:t>.</a:t>
            </a:r>
            <a:r>
              <a:rPr lang="sr-Cyrl-RS" sz="2400" dirty="0" smtClean="0">
                <a:solidFill>
                  <a:schemeClr val="tx2"/>
                </a:solidFill>
              </a:rPr>
              <a:t>Дг</a:t>
            </a:r>
            <a:r>
              <a:rPr lang="sr-Latn-CS" sz="2400" dirty="0" smtClean="0">
                <a:solidFill>
                  <a:schemeClr val="tx2"/>
                </a:solidFill>
              </a:rPr>
              <a:t>. </a:t>
            </a:r>
            <a:r>
              <a:rPr lang="sr-Cyrl-RS" sz="2400" dirty="0" smtClean="0">
                <a:solidFill>
                  <a:schemeClr val="tx2"/>
                </a:solidFill>
              </a:rPr>
              <a:t>амелобластом</a:t>
            </a:r>
            <a:r>
              <a:rPr lang="sr-Latn-CS" sz="2400" dirty="0" smtClean="0">
                <a:solidFill>
                  <a:schemeClr val="tx2"/>
                </a:solidFill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</a:rPr>
              <a:t>гигантоцелуларни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гранулом</a:t>
            </a:r>
            <a:r>
              <a:rPr lang="sr-Latn-CS" sz="2400" dirty="0" smtClean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486791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67744" y="332656"/>
            <a:ext cx="4114800" cy="701040"/>
          </a:xfrm>
        </p:spPr>
        <p:txBody>
          <a:bodyPr/>
          <a:lstStyle/>
          <a:p>
            <a:pPr eaLnBrk="1" hangingPunct="1"/>
            <a:r>
              <a:rPr lang="sr-Cyrl-RS" sz="2800" dirty="0" smtClean="0">
                <a:solidFill>
                  <a:schemeClr val="bg1"/>
                </a:solidFill>
              </a:rPr>
              <a:t>Коштана</a:t>
            </a:r>
            <a:r>
              <a:rPr lang="sr-Latn-CS" sz="2800" dirty="0" smtClean="0">
                <a:solidFill>
                  <a:schemeClr val="bg1"/>
                </a:solidFill>
              </a:rPr>
              <a:t> </a:t>
            </a:r>
            <a:r>
              <a:rPr lang="sr-Cyrl-RS" sz="2800" dirty="0" smtClean="0">
                <a:solidFill>
                  <a:schemeClr val="bg1"/>
                </a:solidFill>
              </a:rPr>
              <a:t>циста</a:t>
            </a:r>
            <a:endParaRPr lang="sr-Latn-CS" sz="2800" dirty="0" smtClean="0">
              <a:solidFill>
                <a:schemeClr val="bg1"/>
              </a:solidFill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971550" y="1600200"/>
            <a:ext cx="7561263" cy="4525963"/>
          </a:xfrm>
          <a:prstGeom prst="rect">
            <a:avLst/>
          </a:prstGeom>
        </p:spPr>
        <p:txBody>
          <a:bodyPr/>
          <a:lstStyle/>
          <a:p>
            <a:pPr eaLnBrk="1" hangingPunct="1">
              <a:buFontTx/>
              <a:buNone/>
            </a:pPr>
            <a:r>
              <a:rPr lang="sr-Cyrl-RS" sz="1800" dirty="0" smtClean="0">
                <a:solidFill>
                  <a:schemeClr val="tx2"/>
                </a:solidFill>
              </a:rPr>
              <a:t>Није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права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циста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јер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недостаје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цистични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епител</a:t>
            </a:r>
            <a:r>
              <a:rPr lang="sr-Latn-CS" sz="1800" dirty="0" smtClean="0">
                <a:solidFill>
                  <a:schemeClr val="tx2"/>
                </a:solidFill>
              </a:rPr>
              <a:t>. </a:t>
            </a:r>
            <a:r>
              <a:rPr lang="sr-Cyrl-RS" sz="1800" dirty="0" smtClean="0">
                <a:solidFill>
                  <a:schemeClr val="tx2"/>
                </a:solidFill>
              </a:rPr>
              <a:t>Узрок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траума</a:t>
            </a:r>
            <a:r>
              <a:rPr lang="sr-Latn-CS" sz="1800" dirty="0" smtClean="0">
                <a:solidFill>
                  <a:schemeClr val="tx2"/>
                </a:solidFill>
              </a:rPr>
              <a:t> !?</a:t>
            </a:r>
          </a:p>
          <a:p>
            <a:pPr eaLnBrk="1" hangingPunct="1">
              <a:buFontTx/>
              <a:buNone/>
            </a:pPr>
            <a:r>
              <a:rPr lang="sr-Cyrl-RS" sz="1800" dirty="0" smtClean="0">
                <a:solidFill>
                  <a:schemeClr val="tx2"/>
                </a:solidFill>
              </a:rPr>
              <a:t>Код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млађе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деце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мушког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пола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у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доњој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вилици</a:t>
            </a:r>
            <a:r>
              <a:rPr lang="sr-Latn-CS" sz="1800" dirty="0" smtClean="0">
                <a:solidFill>
                  <a:schemeClr val="tx2"/>
                </a:solidFill>
              </a:rPr>
              <a:t>,</a:t>
            </a:r>
          </a:p>
          <a:p>
            <a:pPr eaLnBrk="1" hangingPunct="1">
              <a:buFontTx/>
              <a:buNone/>
            </a:pPr>
            <a:r>
              <a:rPr lang="sr-Cyrl-RS" sz="1800" dirty="0" smtClean="0">
                <a:solidFill>
                  <a:schemeClr val="tx2"/>
                </a:solidFill>
              </a:rPr>
              <a:t>Преко</a:t>
            </a:r>
            <a:r>
              <a:rPr lang="sr-Latn-CS" sz="1800" dirty="0" smtClean="0">
                <a:solidFill>
                  <a:schemeClr val="tx2"/>
                </a:solidFill>
              </a:rPr>
              <a:t> 40 </a:t>
            </a:r>
            <a:r>
              <a:rPr lang="sr-Cyrl-RS" sz="1800" dirty="0" smtClean="0">
                <a:solidFill>
                  <a:schemeClr val="tx2"/>
                </a:solidFill>
              </a:rPr>
              <a:t>г</a:t>
            </a:r>
            <a:r>
              <a:rPr lang="sr-Latn-CS" sz="1800" dirty="0" smtClean="0">
                <a:solidFill>
                  <a:schemeClr val="tx2"/>
                </a:solidFill>
              </a:rPr>
              <a:t>. </a:t>
            </a:r>
            <a:r>
              <a:rPr lang="sr-Cyrl-RS" sz="1800" dirty="0" smtClean="0">
                <a:solidFill>
                  <a:schemeClr val="tx2"/>
                </a:solidFill>
              </a:rPr>
              <a:t>код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жена</a:t>
            </a:r>
            <a:r>
              <a:rPr lang="sr-Latn-CS" sz="1800" dirty="0" smtClean="0">
                <a:solidFill>
                  <a:schemeClr val="tx2"/>
                </a:solidFill>
              </a:rPr>
              <a:t> 75% </a:t>
            </a:r>
            <a:r>
              <a:rPr lang="sr-Cyrl-RS" sz="1800" dirty="0" smtClean="0">
                <a:solidFill>
                  <a:schemeClr val="tx2"/>
                </a:solidFill>
              </a:rPr>
              <a:t>у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доњој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вилици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2800" dirty="0" smtClean="0">
                <a:solidFill>
                  <a:srgbClr val="FF0000"/>
                </a:solidFill>
              </a:rPr>
              <a:t>Ртг</a:t>
            </a:r>
            <a:r>
              <a:rPr lang="sr-Latn-CS" sz="2800" dirty="0" smtClean="0">
                <a:solidFill>
                  <a:srgbClr val="FF0000"/>
                </a:solidFill>
              </a:rPr>
              <a:t>.</a:t>
            </a:r>
          </a:p>
          <a:p>
            <a:pPr algn="l" eaLnBrk="1" hangingPunct="1">
              <a:buFontTx/>
              <a:buNone/>
            </a:pPr>
            <a:r>
              <a:rPr lang="sr-Cyrl-RS" sz="1800" dirty="0" smtClean="0">
                <a:solidFill>
                  <a:schemeClr val="tx2"/>
                </a:solidFill>
              </a:rPr>
              <a:t>Оштро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ограничено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расветљење</a:t>
            </a:r>
            <a:r>
              <a:rPr lang="sr-Latn-CS" sz="1800" dirty="0" smtClean="0">
                <a:solidFill>
                  <a:schemeClr val="tx2"/>
                </a:solidFill>
              </a:rPr>
              <a:t>  (</a:t>
            </a:r>
            <a:r>
              <a:rPr lang="sr-Cyrl-RS" sz="1800" dirty="0" smtClean="0">
                <a:solidFill>
                  <a:schemeClr val="tx2"/>
                </a:solidFill>
              </a:rPr>
              <a:t>без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трабекула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септи</a:t>
            </a:r>
            <a:r>
              <a:rPr lang="sr-Latn-CS" sz="1800" dirty="0" smtClean="0">
                <a:solidFill>
                  <a:schemeClr val="tx2"/>
                </a:solidFill>
              </a:rPr>
              <a:t>), </a:t>
            </a:r>
            <a:r>
              <a:rPr lang="sr-Cyrl-RS" sz="1800" dirty="0" smtClean="0">
                <a:solidFill>
                  <a:schemeClr val="tx2"/>
                </a:solidFill>
              </a:rPr>
              <a:t>разара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ламину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дуру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обухвата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коренове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својим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растом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ка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букалној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страни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кортикална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експанзија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endParaRPr lang="sr-Latn-CS" sz="1800" dirty="0" smtClean="0">
              <a:solidFill>
                <a:schemeClr val="tx2"/>
              </a:solidFill>
            </a:endParaRPr>
          </a:p>
          <a:p>
            <a:pPr eaLnBrk="1" hangingPunct="1">
              <a:buFontTx/>
              <a:buNone/>
            </a:pPr>
            <a:r>
              <a:rPr lang="sr-Cyrl-RS" sz="1800" dirty="0" smtClean="0">
                <a:solidFill>
                  <a:srgbClr val="FF0000"/>
                </a:solidFill>
              </a:rPr>
              <a:t>Диф</a:t>
            </a:r>
            <a:r>
              <a:rPr lang="sr-Latn-CS" sz="1800" dirty="0" smtClean="0">
                <a:solidFill>
                  <a:srgbClr val="FF0000"/>
                </a:solidFill>
              </a:rPr>
              <a:t>.</a:t>
            </a:r>
            <a:r>
              <a:rPr lang="sr-Cyrl-RS" sz="1800" dirty="0" smtClean="0">
                <a:solidFill>
                  <a:srgbClr val="FF0000"/>
                </a:solidFill>
              </a:rPr>
              <a:t>Дг</a:t>
            </a:r>
            <a:r>
              <a:rPr lang="sr-Latn-CS" sz="1800" dirty="0" smtClean="0">
                <a:solidFill>
                  <a:srgbClr val="FF0000"/>
                </a:solidFill>
              </a:rPr>
              <a:t>.</a:t>
            </a:r>
          </a:p>
          <a:p>
            <a:pPr algn="l" eaLnBrk="1" hangingPunct="1">
              <a:buFontTx/>
              <a:buNone/>
            </a:pPr>
            <a:r>
              <a:rPr lang="sr-Cyrl-RS" sz="1800" dirty="0" smtClean="0">
                <a:solidFill>
                  <a:schemeClr val="tx2"/>
                </a:solidFill>
              </a:rPr>
              <a:t>периапикална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циста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централни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гигантоцелуларни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гранулом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амелобластом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одонтогени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миксом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еозинофилни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гранулом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фиброзна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дисплазија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485591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2800" dirty="0" smtClean="0">
                <a:solidFill>
                  <a:schemeClr val="bg1"/>
                </a:solidFill>
              </a:rPr>
              <a:t>Пеџетова</a:t>
            </a:r>
            <a:r>
              <a:rPr lang="sr-Latn-CS" sz="2800" dirty="0" smtClean="0">
                <a:solidFill>
                  <a:schemeClr val="bg1"/>
                </a:solidFill>
              </a:rPr>
              <a:t> </a:t>
            </a:r>
            <a:r>
              <a:rPr lang="sr-Cyrl-RS" sz="2800" dirty="0" smtClean="0">
                <a:solidFill>
                  <a:schemeClr val="bg1"/>
                </a:solidFill>
              </a:rPr>
              <a:t>болест</a:t>
            </a:r>
            <a:endParaRPr lang="sr-Latn-CS" sz="2800" dirty="0" smtClean="0">
              <a:solidFill>
                <a:schemeClr val="bg1"/>
              </a:solidFill>
            </a:endParaRPr>
          </a:p>
        </p:txBody>
      </p:sp>
      <p:pic>
        <p:nvPicPr>
          <p:cNvPr id="66564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1" r="1741"/>
          <a:stretch>
            <a:fillRect/>
          </a:stretch>
        </p:blipFill>
        <p:spPr>
          <a:xfrm>
            <a:off x="539750" y="1628775"/>
            <a:ext cx="3960813" cy="284956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656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388296" cy="506916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sr-Cyrl-RS" sz="1800" dirty="0" smtClean="0">
                <a:solidFill>
                  <a:schemeClr val="tx2"/>
                </a:solidFill>
              </a:rPr>
              <a:t>Абнормална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ресорпција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апозиција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коштаног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ткива</a:t>
            </a:r>
            <a:r>
              <a:rPr lang="sr-Latn-CS" sz="1800" dirty="0" smtClean="0">
                <a:solidFill>
                  <a:schemeClr val="tx2"/>
                </a:solidFill>
              </a:rPr>
              <a:t>. </a:t>
            </a:r>
          </a:p>
          <a:p>
            <a:pPr eaLnBrk="1" hangingPunct="1">
              <a:buFontTx/>
              <a:buNone/>
            </a:pPr>
            <a:r>
              <a:rPr lang="sr-Cyrl-RS" sz="1800" dirty="0" smtClean="0">
                <a:solidFill>
                  <a:schemeClr val="tx2"/>
                </a:solidFill>
              </a:rPr>
              <a:t>Узрок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спорорастући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вируси</a:t>
            </a:r>
            <a:r>
              <a:rPr lang="sr-Latn-CS" sz="1800" dirty="0" smtClean="0">
                <a:solidFill>
                  <a:schemeClr val="tx2"/>
                </a:solidFill>
              </a:rPr>
              <a:t> !?</a:t>
            </a:r>
          </a:p>
          <a:p>
            <a:pPr eaLnBrk="1" hangingPunct="1">
              <a:buFontTx/>
              <a:buNone/>
            </a:pPr>
            <a:r>
              <a:rPr lang="sr-Cyrl-RS" sz="1800" dirty="0" smtClean="0">
                <a:solidFill>
                  <a:schemeClr val="tx2"/>
                </a:solidFill>
              </a:rPr>
              <a:t>У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почетку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интензивна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остеокластична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активност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касније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остеобластна</a:t>
            </a:r>
            <a:r>
              <a:rPr lang="sr-Latn-CS" sz="1800" dirty="0" smtClean="0">
                <a:solidFill>
                  <a:schemeClr val="tx2"/>
                </a:solidFill>
              </a:rPr>
              <a:t>  </a:t>
            </a:r>
            <a:r>
              <a:rPr lang="sr-Cyrl-RS" sz="1800" dirty="0" smtClean="0">
                <a:solidFill>
                  <a:schemeClr val="tx2"/>
                </a:solidFill>
              </a:rPr>
              <a:t>са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формирањем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незреле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кости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r-Latn-CS" sz="1800" dirty="0" smtClean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RS" sz="2400" u="sng" dirty="0" smtClean="0">
                <a:solidFill>
                  <a:srgbClr val="FF0000"/>
                </a:solidFill>
              </a:rPr>
              <a:t>Диф</a:t>
            </a:r>
            <a:r>
              <a:rPr lang="sr-Latn-CS" sz="2400" u="sng" dirty="0" smtClean="0">
                <a:solidFill>
                  <a:srgbClr val="FF0000"/>
                </a:solidFill>
              </a:rPr>
              <a:t>.</a:t>
            </a:r>
            <a:r>
              <a:rPr lang="sr-Cyrl-RS" sz="2400" u="sng" dirty="0" smtClean="0">
                <a:solidFill>
                  <a:srgbClr val="FF0000"/>
                </a:solidFill>
              </a:rPr>
              <a:t>дг</a:t>
            </a:r>
            <a:r>
              <a:rPr lang="sr-Latn-CS" sz="2400" dirty="0" smtClean="0">
                <a:solidFill>
                  <a:schemeClr val="tx2"/>
                </a:solidFill>
              </a:rPr>
              <a:t>.   </a:t>
            </a:r>
            <a:endParaRPr lang="sr-Cyrl-RS" sz="2400" dirty="0" smtClean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r-Latn-CS" sz="2400" dirty="0" smtClean="0">
              <a:solidFill>
                <a:schemeClr val="tx2"/>
              </a:solidFill>
            </a:endParaRPr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sr-Cyrl-RS" sz="2400" dirty="0" smtClean="0">
                <a:solidFill>
                  <a:schemeClr val="tx2"/>
                </a:solidFill>
              </a:rPr>
              <a:t>фиброзна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дисплазија</a:t>
            </a:r>
            <a:r>
              <a:rPr lang="sr-Latn-CS" sz="2400" dirty="0" smtClean="0">
                <a:solidFill>
                  <a:schemeClr val="tx2"/>
                </a:solidFill>
              </a:rPr>
              <a:t>, 	    </a:t>
            </a:r>
            <a:r>
              <a:rPr lang="sr-Cyrl-RS" sz="2400" dirty="0" smtClean="0">
                <a:solidFill>
                  <a:schemeClr val="tx2"/>
                </a:solidFill>
              </a:rPr>
              <a:t>флоридна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коштана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дисплазија</a:t>
            </a:r>
            <a:r>
              <a:rPr lang="sr-Latn-CS" sz="2400" dirty="0" smtClean="0">
                <a:solidFill>
                  <a:schemeClr val="tx2"/>
                </a:solidFill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</a:rPr>
              <a:t>остеокластоза</a:t>
            </a:r>
            <a:r>
              <a:rPr lang="sr-Latn-CS" sz="2400" dirty="0" smtClean="0">
                <a:solidFill>
                  <a:schemeClr val="tx2"/>
                </a:solidFill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</a:rPr>
              <a:t>вилични</a:t>
            </a:r>
            <a:r>
              <a:rPr lang="sr-Latn-CS" sz="2400" dirty="0" smtClean="0">
                <a:solidFill>
                  <a:schemeClr val="tx2"/>
                </a:solidFill>
              </a:rPr>
              <a:t> </a:t>
            </a:r>
            <a:r>
              <a:rPr lang="sr-Cyrl-RS" sz="2400" dirty="0" smtClean="0">
                <a:solidFill>
                  <a:schemeClr val="tx2"/>
                </a:solidFill>
              </a:rPr>
              <a:t>торуси</a:t>
            </a:r>
            <a:r>
              <a:rPr lang="sr-Latn-CS" sz="2400" dirty="0" smtClean="0">
                <a:solidFill>
                  <a:schemeClr val="tx2"/>
                </a:solidFill>
              </a:rPr>
              <a:t>, </a:t>
            </a:r>
            <a:r>
              <a:rPr lang="sr-Cyrl-RS" sz="2400" dirty="0" smtClean="0">
                <a:solidFill>
                  <a:schemeClr val="tx2"/>
                </a:solidFill>
              </a:rPr>
              <a:t>остеоми</a:t>
            </a:r>
            <a:r>
              <a:rPr lang="sr-Latn-CS" sz="2400" dirty="0" smtClean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73995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600200"/>
            <a:ext cx="4038600" cy="2908300"/>
          </a:xfrm>
          <a:ln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9699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Диф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  <a:r>
              <a:rPr lang="sr-Cyrl-RS" sz="1800" smtClean="0">
                <a:solidFill>
                  <a:schemeClr val="tx2"/>
                </a:solidFill>
              </a:rPr>
              <a:t>Дг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1800" u="sng" smtClean="0">
                <a:solidFill>
                  <a:schemeClr val="tx2"/>
                </a:solidFill>
              </a:rPr>
              <a:t>Остеосклероза</a:t>
            </a:r>
            <a:r>
              <a:rPr lang="sr-Latn-CS" sz="1800" smtClean="0">
                <a:solidFill>
                  <a:schemeClr val="tx2"/>
                </a:solidFill>
              </a:rPr>
              <a:t>   </a:t>
            </a:r>
            <a:r>
              <a:rPr lang="sr-Cyrl-RS" sz="1800" smtClean="0">
                <a:solidFill>
                  <a:schemeClr val="tx2"/>
                </a:solidFill>
              </a:rPr>
              <a:t>хомогено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засенчење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без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видљивих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трабекула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1800" u="sng" smtClean="0">
                <a:solidFill>
                  <a:schemeClr val="tx2"/>
                </a:solidFill>
              </a:rPr>
              <a:t>Бенигни</a:t>
            </a:r>
            <a:r>
              <a:rPr lang="sr-Latn-CS" sz="1800" u="sng" smtClean="0">
                <a:solidFill>
                  <a:schemeClr val="tx2"/>
                </a:solidFill>
              </a:rPr>
              <a:t> </a:t>
            </a:r>
            <a:r>
              <a:rPr lang="sr-Cyrl-RS" sz="1800" u="sng" smtClean="0">
                <a:solidFill>
                  <a:schemeClr val="tx2"/>
                </a:solidFill>
              </a:rPr>
              <a:t>цементом</a:t>
            </a:r>
            <a:r>
              <a:rPr lang="sr-Latn-CS" sz="1800" smtClean="0">
                <a:solidFill>
                  <a:schemeClr val="tx2"/>
                </a:solidFill>
              </a:rPr>
              <a:t>   </a:t>
            </a:r>
            <a:r>
              <a:rPr lang="sr-Cyrl-RS" sz="1800" smtClean="0">
                <a:solidFill>
                  <a:schemeClr val="tx2"/>
                </a:solidFill>
              </a:rPr>
              <a:t>нема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очуван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континуитет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коренова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1800" u="sng" smtClean="0">
                <a:solidFill>
                  <a:schemeClr val="tx2"/>
                </a:solidFill>
              </a:rPr>
              <a:t>Хиперцементоза</a:t>
            </a:r>
            <a:r>
              <a:rPr lang="sr-Latn-CS" sz="1800" smtClean="0">
                <a:solidFill>
                  <a:schemeClr val="tx2"/>
                </a:solidFill>
              </a:rPr>
              <a:t>   </a:t>
            </a:r>
            <a:r>
              <a:rPr lang="sr-Cyrl-RS" sz="1800" smtClean="0">
                <a:solidFill>
                  <a:schemeClr val="tx2"/>
                </a:solidFill>
              </a:rPr>
              <a:t>маса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кондензованог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коштаног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ткива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изван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периодонталног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простора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ламине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дуре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0576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971550" y="4149725"/>
            <a:ext cx="7715250" cy="19764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Cyrl-RS" sz="1800" dirty="0" smtClean="0">
                <a:solidFill>
                  <a:schemeClr val="tx2"/>
                </a:solidFill>
              </a:rPr>
              <a:t>Ртг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</a:p>
          <a:p>
            <a:pPr marL="342900" indent="-342900" algn="l" eaLnBrk="1" hangingPunct="1">
              <a:buFontTx/>
              <a:buAutoNum type="arabicPeriod"/>
            </a:pPr>
            <a:r>
              <a:rPr lang="sr-Cyrl-RS" sz="1800" dirty="0" smtClean="0">
                <a:solidFill>
                  <a:schemeClr val="tx2"/>
                </a:solidFill>
              </a:rPr>
              <a:t>у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доњој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вилици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повећана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транспаренција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доња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ламина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истањена</a:t>
            </a:r>
            <a:r>
              <a:rPr lang="sr-Latn-CS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трабекуле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се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редукују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делимично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испрекидане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  <a:r>
              <a:rPr lang="sr-Cyrl-R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rgbClr val="FF0000"/>
                </a:solidFill>
                <a:latin typeface="Garamond"/>
              </a:rPr>
              <a:t>▲</a:t>
            </a:r>
            <a:endParaRPr lang="sr-Cyrl-RS" sz="1800" dirty="0" smtClean="0">
              <a:solidFill>
                <a:srgbClr val="FF0000"/>
              </a:solidFill>
            </a:endParaRPr>
          </a:p>
          <a:p>
            <a:pPr marL="342900" indent="-342900" algn="l" eaLnBrk="1" hangingPunct="1">
              <a:buFontTx/>
              <a:buAutoNum type="arabicPeriod"/>
            </a:pP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унутар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лезија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округласта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засенчења</a:t>
            </a:r>
            <a:r>
              <a:rPr lang="sr-Latn-CS" sz="1800" dirty="0" smtClean="0">
                <a:solidFill>
                  <a:schemeClr val="tx2"/>
                </a:solidFill>
              </a:rPr>
              <a:t> "</a:t>
            </a:r>
            <a:r>
              <a:rPr lang="sr-Cyrl-RS" sz="1800" dirty="0" smtClean="0">
                <a:solidFill>
                  <a:schemeClr val="tx2"/>
                </a:solidFill>
              </a:rPr>
              <a:t>памучног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клубета</a:t>
            </a:r>
            <a:r>
              <a:rPr lang="sr-Latn-CS" sz="1800" dirty="0" smtClean="0">
                <a:solidFill>
                  <a:schemeClr val="tx2"/>
                </a:solidFill>
              </a:rPr>
              <a:t>".</a:t>
            </a:r>
            <a:r>
              <a:rPr lang="sr-Latn-CS" sz="1800" dirty="0" smtClean="0">
                <a:solidFill>
                  <a:srgbClr val="FF0000"/>
                </a:solidFill>
                <a:latin typeface="Garamond"/>
              </a:rPr>
              <a:t>↑</a:t>
            </a:r>
            <a:endParaRPr lang="sr-Latn-CS" sz="1800" dirty="0" smtClean="0">
              <a:solidFill>
                <a:srgbClr val="FF0000"/>
              </a:solidFill>
            </a:endParaRPr>
          </a:p>
          <a:p>
            <a:pPr algn="l" eaLnBrk="1" hangingPunct="1">
              <a:buFontTx/>
              <a:buNone/>
            </a:pPr>
            <a:r>
              <a:rPr lang="sr-Latn-CS" sz="1800" dirty="0" smtClean="0">
                <a:solidFill>
                  <a:schemeClr val="tx2"/>
                </a:solidFill>
              </a:rPr>
              <a:t>3. </a:t>
            </a:r>
            <a:r>
              <a:rPr lang="sr-Cyrl-RS" sz="1800" dirty="0" smtClean="0">
                <a:solidFill>
                  <a:schemeClr val="tx2"/>
                </a:solidFill>
              </a:rPr>
              <a:t>Увећање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кости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којом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доминирају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поља</a:t>
            </a:r>
            <a:r>
              <a:rPr lang="sr-Latn-CS" sz="1800" dirty="0" smtClean="0">
                <a:solidFill>
                  <a:schemeClr val="tx2"/>
                </a:solidFill>
              </a:rPr>
              <a:t> </a:t>
            </a:r>
            <a:r>
              <a:rPr lang="sr-Cyrl-RS" sz="1800" dirty="0" smtClean="0">
                <a:solidFill>
                  <a:schemeClr val="tx2"/>
                </a:solidFill>
              </a:rPr>
              <a:t>засенчења</a:t>
            </a:r>
            <a:r>
              <a:rPr lang="sr-Latn-CS" sz="1800" dirty="0" smtClean="0">
                <a:solidFill>
                  <a:schemeClr val="tx2"/>
                </a:solidFill>
              </a:rPr>
              <a:t>.</a:t>
            </a:r>
            <a:r>
              <a:rPr lang="sr-Cyrl-RS" sz="1800" dirty="0" smtClean="0">
                <a:solidFill>
                  <a:schemeClr val="tx2"/>
                </a:solidFill>
              </a:rPr>
              <a:t> </a:t>
            </a:r>
            <a:r>
              <a:rPr lang="sr-Latn-CS" sz="1800" dirty="0" smtClean="0">
                <a:solidFill>
                  <a:srgbClr val="FF0000"/>
                </a:solidFill>
                <a:latin typeface="Garamond"/>
              </a:rPr>
              <a:t>⌂</a:t>
            </a:r>
            <a:endParaRPr lang="sr-Latn-CS" sz="1800" dirty="0" smtClean="0">
              <a:solidFill>
                <a:srgbClr val="FF0000"/>
              </a:solidFill>
            </a:endParaRPr>
          </a:p>
        </p:txBody>
      </p:sp>
      <p:pic>
        <p:nvPicPr>
          <p:cNvPr id="67587" name="Picture 7"/>
          <p:cNvPicPr>
            <a:picLocks noChangeAspect="1" noChangeArrowheads="1"/>
          </p:cNvPicPr>
          <p:nvPr/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05"/>
          <a:stretch>
            <a:fillRect/>
          </a:stretch>
        </p:blipFill>
        <p:spPr bwMode="auto">
          <a:xfrm>
            <a:off x="468313" y="549275"/>
            <a:ext cx="2297112" cy="3168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588" name="Picture 9"/>
          <p:cNvPicPr>
            <a:picLocks noChangeAspect="1" noChangeArrowheads="1"/>
          </p:cNvPicPr>
          <p:nvPr/>
        </p:nvPicPr>
        <p:blipFill>
          <a:blip r:embed="rId3">
            <a:lum bright="-6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61"/>
          <a:stretch>
            <a:fillRect/>
          </a:stretch>
        </p:blipFill>
        <p:spPr bwMode="auto">
          <a:xfrm>
            <a:off x="6300788" y="549275"/>
            <a:ext cx="2393950" cy="3168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589" name="Picture 10"/>
          <p:cNvPicPr>
            <a:picLocks noChangeAspect="1" noChangeArrowheads="1"/>
          </p:cNvPicPr>
          <p:nvPr/>
        </p:nvPicPr>
        <p:blipFill>
          <a:blip r:embed="rId4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76250"/>
            <a:ext cx="2308225" cy="3168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590" name="Picture 8"/>
          <p:cNvPicPr>
            <a:picLocks noChangeAspect="1" noChangeArrowheads="1"/>
          </p:cNvPicPr>
          <p:nvPr/>
        </p:nvPicPr>
        <p:blipFill>
          <a:blip r:embed="rId5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2060575"/>
            <a:ext cx="2736850" cy="2312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872354" y="3348593"/>
            <a:ext cx="413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dirty="0">
                <a:solidFill>
                  <a:srgbClr val="FF0000"/>
                </a:solidFill>
                <a:latin typeface="Garamond"/>
              </a:rPr>
              <a:t>▲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572272" y="3978892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CS" dirty="0">
                <a:solidFill>
                  <a:srgbClr val="FF0000"/>
                </a:solidFill>
              </a:rPr>
              <a:t>↑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16869" y="1556792"/>
            <a:ext cx="324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CS" dirty="0">
                <a:solidFill>
                  <a:srgbClr val="FF0000"/>
                </a:solidFill>
              </a:rPr>
              <a:t>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0017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2800" dirty="0" smtClean="0">
                <a:solidFill>
                  <a:schemeClr val="bg1"/>
                </a:solidFill>
              </a:rPr>
              <a:t>Остеопетроза</a:t>
            </a:r>
            <a:endParaRPr lang="sr-Latn-CS" sz="2800" dirty="0" smtClean="0">
              <a:solidFill>
                <a:schemeClr val="bg1"/>
              </a:solidFill>
            </a:endParaRPr>
          </a:p>
        </p:txBody>
      </p:sp>
      <p:pic>
        <p:nvPicPr>
          <p:cNvPr id="68612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4" b="1717"/>
          <a:stretch>
            <a:fillRect/>
          </a:stretch>
        </p:blipFill>
        <p:spPr>
          <a:xfrm>
            <a:off x="611188" y="1484313"/>
            <a:ext cx="3816350" cy="31686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8611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Ретко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наследно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обољење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абнормалном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перзистенцијом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калцификоване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хрскавице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Конгенитална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форма</a:t>
            </a:r>
            <a:r>
              <a:rPr lang="sr-Latn-CS" sz="1800" smtClean="0">
                <a:solidFill>
                  <a:schemeClr val="tx2"/>
                </a:solidFill>
              </a:rPr>
              <a:t>: </a:t>
            </a:r>
            <a:r>
              <a:rPr lang="sr-Cyrl-RS" sz="1800" smtClean="0">
                <a:solidFill>
                  <a:schemeClr val="tx2"/>
                </a:solidFill>
              </a:rPr>
              <a:t>рецесивно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у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деце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Остеопетрозис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тарда</a:t>
            </a:r>
            <a:r>
              <a:rPr lang="sr-Latn-CS" sz="1800" smtClean="0">
                <a:solidFill>
                  <a:schemeClr val="tx2"/>
                </a:solidFill>
              </a:rPr>
              <a:t>: </a:t>
            </a:r>
            <a:r>
              <a:rPr lang="sr-Cyrl-RS" sz="1800" smtClean="0">
                <a:solidFill>
                  <a:schemeClr val="tx2"/>
                </a:solidFill>
              </a:rPr>
              <a:t>доминантна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бенигна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форма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endParaRPr lang="sr-Latn-CS" sz="1800" u="sng" smtClean="0">
              <a:solidFill>
                <a:schemeClr val="tx2"/>
              </a:solidFill>
            </a:endParaRPr>
          </a:p>
          <a:p>
            <a:pPr eaLnBrk="1" hangingPunct="1">
              <a:buFontTx/>
              <a:buNone/>
            </a:pPr>
            <a:r>
              <a:rPr lang="sr-Cyrl-RS" sz="1800" u="sng" smtClean="0">
                <a:solidFill>
                  <a:schemeClr val="tx2"/>
                </a:solidFill>
              </a:rPr>
              <a:t>Диф</a:t>
            </a:r>
            <a:r>
              <a:rPr lang="sr-Latn-CS" sz="1800" u="sng" smtClean="0">
                <a:solidFill>
                  <a:schemeClr val="tx2"/>
                </a:solidFill>
              </a:rPr>
              <a:t>.</a:t>
            </a:r>
            <a:r>
              <a:rPr lang="sr-Cyrl-RS" sz="1800" u="sng" smtClean="0">
                <a:solidFill>
                  <a:schemeClr val="tx2"/>
                </a:solidFill>
              </a:rPr>
              <a:t>Дг</a:t>
            </a:r>
            <a:r>
              <a:rPr lang="sr-Latn-CS" sz="1800" smtClean="0">
                <a:solidFill>
                  <a:schemeClr val="tx2"/>
                </a:solidFill>
              </a:rPr>
              <a:t>.   </a:t>
            </a:r>
            <a:r>
              <a:rPr lang="sr-Cyrl-RS" sz="1800" smtClean="0">
                <a:solidFill>
                  <a:schemeClr val="tx2"/>
                </a:solidFill>
              </a:rPr>
              <a:t>склеростоза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кортикална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хиперостоза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endParaRPr lang="sr-Latn-CS" sz="1800" smtClean="0">
              <a:solidFill>
                <a:schemeClr val="tx2"/>
              </a:solidFill>
            </a:endParaRPr>
          </a:p>
        </p:txBody>
      </p:sp>
      <p:sp>
        <p:nvSpPr>
          <p:cNvPr id="68613" name="Rectangle 7"/>
          <p:cNvSpPr>
            <a:spLocks noChangeArrowheads="1"/>
          </p:cNvSpPr>
          <p:nvPr/>
        </p:nvSpPr>
        <p:spPr bwMode="auto">
          <a:xfrm>
            <a:off x="971550" y="4843463"/>
            <a:ext cx="7200900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sr-Cyrl-RS">
                <a:solidFill>
                  <a:schemeClr val="tx2"/>
                </a:solidFill>
              </a:rPr>
              <a:t>Ртг</a:t>
            </a:r>
            <a:r>
              <a:rPr lang="sr-Latn-CS">
                <a:solidFill>
                  <a:schemeClr val="tx2"/>
                </a:solidFill>
              </a:rPr>
              <a:t>.</a:t>
            </a:r>
          </a:p>
          <a:p>
            <a:r>
              <a:rPr lang="sr-Latn-CS">
                <a:solidFill>
                  <a:schemeClr val="tx2"/>
                </a:solidFill>
              </a:rPr>
              <a:t>   </a:t>
            </a:r>
            <a:r>
              <a:rPr lang="sr-Cyrl-RS">
                <a:solidFill>
                  <a:schemeClr val="tx2"/>
                </a:solidFill>
              </a:rPr>
              <a:t>Обострано</a:t>
            </a:r>
            <a:r>
              <a:rPr lang="sr-Latn-CS">
                <a:solidFill>
                  <a:schemeClr val="tx2"/>
                </a:solidFill>
              </a:rPr>
              <a:t>, </a:t>
            </a:r>
            <a:r>
              <a:rPr lang="sr-Cyrl-RS">
                <a:solidFill>
                  <a:schemeClr val="tx2"/>
                </a:solidFill>
              </a:rPr>
              <a:t>симетрично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RS">
                <a:solidFill>
                  <a:schemeClr val="tx2"/>
                </a:solidFill>
              </a:rPr>
              <a:t>повећана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RS">
                <a:solidFill>
                  <a:schemeClr val="tx2"/>
                </a:solidFill>
              </a:rPr>
              <a:t>густина</a:t>
            </a:r>
            <a:r>
              <a:rPr lang="sr-Latn-CS">
                <a:solidFill>
                  <a:schemeClr val="tx2"/>
                </a:solidFill>
              </a:rPr>
              <a:t>, </a:t>
            </a:r>
            <a:r>
              <a:rPr lang="sr-Cyrl-RS">
                <a:solidFill>
                  <a:schemeClr val="tx2"/>
                </a:solidFill>
              </a:rPr>
              <a:t>не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RS">
                <a:solidFill>
                  <a:schemeClr val="tx2"/>
                </a:solidFill>
              </a:rPr>
              <a:t>распознају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RS">
                <a:solidFill>
                  <a:schemeClr val="tx2"/>
                </a:solidFill>
              </a:rPr>
              <a:t>се</a:t>
            </a:r>
            <a:r>
              <a:rPr lang="sr-Latn-CS">
                <a:solidFill>
                  <a:schemeClr val="tx2"/>
                </a:solidFill>
              </a:rPr>
              <a:t> 	</a:t>
            </a:r>
            <a:r>
              <a:rPr lang="sr-Cyrl-RS">
                <a:solidFill>
                  <a:schemeClr val="tx2"/>
                </a:solidFill>
              </a:rPr>
              <a:t>трабекуле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RS">
                <a:solidFill>
                  <a:schemeClr val="tx2"/>
                </a:solidFill>
              </a:rPr>
              <a:t>и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RS">
                <a:solidFill>
                  <a:schemeClr val="tx2"/>
                </a:solidFill>
              </a:rPr>
              <a:t>медуларне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RS">
                <a:solidFill>
                  <a:schemeClr val="tx2"/>
                </a:solidFill>
              </a:rPr>
              <a:t>шупљине</a:t>
            </a:r>
            <a:r>
              <a:rPr lang="sr-Latn-CS">
                <a:solidFill>
                  <a:schemeClr val="tx2"/>
                </a:solidFill>
              </a:rPr>
              <a:t>.</a:t>
            </a:r>
          </a:p>
          <a:p>
            <a:r>
              <a:rPr lang="sr-Latn-CS">
                <a:solidFill>
                  <a:schemeClr val="tx2"/>
                </a:solidFill>
              </a:rPr>
              <a:t>   </a:t>
            </a:r>
            <a:r>
              <a:rPr lang="sr-Cyrl-RS">
                <a:solidFill>
                  <a:schemeClr val="tx2"/>
                </a:solidFill>
              </a:rPr>
              <a:t>Заостају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RS">
                <a:solidFill>
                  <a:schemeClr val="tx2"/>
                </a:solidFill>
              </a:rPr>
              <a:t>неизникли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RS">
                <a:solidFill>
                  <a:schemeClr val="tx2"/>
                </a:solidFill>
              </a:rPr>
              <a:t>зуби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RS">
                <a:solidFill>
                  <a:schemeClr val="tx2"/>
                </a:solidFill>
              </a:rPr>
              <a:t>одложено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RS">
                <a:solidFill>
                  <a:schemeClr val="tx2"/>
                </a:solidFill>
              </a:rPr>
              <a:t>ницање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RS">
                <a:solidFill>
                  <a:schemeClr val="tx2"/>
                </a:solidFill>
              </a:rPr>
              <a:t>нових</a:t>
            </a:r>
            <a:r>
              <a:rPr lang="sr-Latn-CS">
                <a:solidFill>
                  <a:schemeClr val="tx2"/>
                </a:solidFill>
              </a:rPr>
              <a:t>, </a:t>
            </a:r>
            <a:r>
              <a:rPr lang="sr-Cyrl-RS">
                <a:solidFill>
                  <a:schemeClr val="tx2"/>
                </a:solidFill>
              </a:rPr>
              <a:t>малформације</a:t>
            </a:r>
            <a:r>
              <a:rPr lang="sr-Latn-CS">
                <a:solidFill>
                  <a:schemeClr val="tx2"/>
                </a:solidFill>
              </a:rPr>
              <a:t> 	</a:t>
            </a:r>
            <a:r>
              <a:rPr lang="sr-Cyrl-RS">
                <a:solidFill>
                  <a:schemeClr val="tx2"/>
                </a:solidFill>
              </a:rPr>
              <a:t>коренова</a:t>
            </a:r>
            <a:r>
              <a:rPr lang="sr-Latn-CS">
                <a:solidFill>
                  <a:schemeClr val="tx2"/>
                </a:solidFill>
              </a:rPr>
              <a:t>, </a:t>
            </a:r>
            <a:r>
              <a:rPr lang="sr-Cyrl-RS">
                <a:solidFill>
                  <a:schemeClr val="tx2"/>
                </a:solidFill>
              </a:rPr>
              <a:t>ламина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RS">
                <a:solidFill>
                  <a:schemeClr val="tx2"/>
                </a:solidFill>
              </a:rPr>
              <a:t>задебљана</a:t>
            </a:r>
            <a:r>
              <a:rPr lang="sr-Latn-CS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214707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068638"/>
            <a:ext cx="2362200" cy="26638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5" name="Picture 3" descr="I Neurology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3068638"/>
            <a:ext cx="2406650" cy="2667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6" name="Picture 4" descr="lopta"/>
          <p:cNvPicPr>
            <a:picLocks noChangeAspect="1" noChangeArrowheads="1" noCrop="1"/>
          </p:cNvPicPr>
          <p:nvPr/>
        </p:nvPicPr>
        <p:blipFill>
          <a:blip r:embed="rId5">
            <a:lum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125538"/>
            <a:ext cx="719137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613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123728" y="404664"/>
            <a:ext cx="4114800" cy="701040"/>
          </a:xfrm>
        </p:spPr>
        <p:txBody>
          <a:bodyPr/>
          <a:lstStyle/>
          <a:p>
            <a:pPr eaLnBrk="1" hangingPunct="1"/>
            <a:r>
              <a:rPr lang="sr-Cyrl-RS" sz="2800" dirty="0" smtClean="0">
                <a:solidFill>
                  <a:schemeClr val="folHlink"/>
                </a:solidFill>
              </a:rPr>
              <a:t>Остеомиелитис</a:t>
            </a:r>
            <a:endParaRPr lang="sr-Latn-CS" sz="2800" dirty="0" smtClean="0">
              <a:solidFill>
                <a:schemeClr val="folHlink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Запаљење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коштане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сржи</a:t>
            </a:r>
            <a:endParaRPr lang="sl-SI" sz="1800" smtClean="0">
              <a:solidFill>
                <a:schemeClr val="tx2"/>
              </a:solidFill>
            </a:endParaRPr>
          </a:p>
          <a:p>
            <a:pPr eaLnBrk="1" hangingPunct="1"/>
            <a:r>
              <a:rPr lang="sr-Cyrl-RS" sz="1800" smtClean="0">
                <a:solidFill>
                  <a:schemeClr val="tx2"/>
                </a:solidFill>
              </a:rPr>
              <a:t>Стаф</a:t>
            </a:r>
            <a:r>
              <a:rPr lang="sl-SI" sz="1800" smtClean="0">
                <a:solidFill>
                  <a:schemeClr val="tx2"/>
                </a:solidFill>
              </a:rPr>
              <a:t>.</a:t>
            </a:r>
            <a:r>
              <a:rPr lang="sr-Cyrl-RS" sz="1800" smtClean="0">
                <a:solidFill>
                  <a:schemeClr val="tx2"/>
                </a:solidFill>
              </a:rPr>
              <a:t>Ауреус</a:t>
            </a:r>
            <a:r>
              <a:rPr lang="sl-SI" sz="1800" smtClean="0">
                <a:solidFill>
                  <a:schemeClr val="tx2"/>
                </a:solidFill>
              </a:rPr>
              <a:t> 80%, </a:t>
            </a:r>
            <a:r>
              <a:rPr lang="sr-Cyrl-RS" sz="1800" smtClean="0">
                <a:solidFill>
                  <a:schemeClr val="tx2"/>
                </a:solidFill>
              </a:rPr>
              <a:t>Стрептоцоццус</a:t>
            </a:r>
            <a:r>
              <a:rPr lang="sl-SI" sz="1800" smtClean="0">
                <a:solidFill>
                  <a:schemeClr val="tx2"/>
                </a:solidFill>
              </a:rPr>
              <a:t>, </a:t>
            </a:r>
          </a:p>
          <a:p>
            <a:pPr eaLnBrk="1" hangingPunct="1"/>
            <a:r>
              <a:rPr lang="sr-Cyrl-RS" sz="1800" smtClean="0">
                <a:solidFill>
                  <a:schemeClr val="tx2"/>
                </a:solidFill>
              </a:rPr>
              <a:t>Псеудомонас</a:t>
            </a:r>
            <a:r>
              <a:rPr lang="sl-SI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Салмонелла</a:t>
            </a:r>
            <a:endParaRPr lang="sl-SI" sz="1800" smtClean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l-SI" sz="1800" smtClean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Узроци</a:t>
            </a:r>
            <a:r>
              <a:rPr lang="sl-SI" sz="1800" smtClean="0">
                <a:solidFill>
                  <a:schemeClr val="tx2"/>
                </a:solidFill>
              </a:rPr>
              <a:t>: </a:t>
            </a:r>
            <a:r>
              <a:rPr lang="sr-Cyrl-RS" sz="1800" smtClean="0">
                <a:solidFill>
                  <a:schemeClr val="tx2"/>
                </a:solidFill>
              </a:rPr>
              <a:t>инфекције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периодонталног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простора</a:t>
            </a:r>
            <a:r>
              <a:rPr lang="sl-SI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екстракције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зуба</a:t>
            </a:r>
            <a:r>
              <a:rPr lang="sl-SI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трауме</a:t>
            </a:r>
            <a:r>
              <a:rPr lang="sl-SI" sz="1800" smtClean="0">
                <a:solidFill>
                  <a:schemeClr val="tx2"/>
                </a:solidFill>
              </a:rPr>
              <a:t>,  </a:t>
            </a:r>
            <a:r>
              <a:rPr lang="sr-Cyrl-RS" sz="1800" smtClean="0">
                <a:solidFill>
                  <a:schemeClr val="tx2"/>
                </a:solidFill>
              </a:rPr>
              <a:t>хематогеним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путем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из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удаљених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огњишта</a:t>
            </a:r>
            <a:r>
              <a:rPr lang="sl-SI" sz="1800" smtClean="0">
                <a:solidFill>
                  <a:schemeClr val="tx2"/>
                </a:solidFill>
              </a:rPr>
              <a:t>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l-SI" sz="1800" smtClean="0">
                <a:solidFill>
                  <a:schemeClr val="tx2"/>
                </a:solidFill>
              </a:rPr>
              <a:t>(</a:t>
            </a:r>
            <a:r>
              <a:rPr lang="sr-Cyrl-RS" sz="1800" smtClean="0">
                <a:solidFill>
                  <a:schemeClr val="tx2"/>
                </a:solidFill>
              </a:rPr>
              <a:t>М</a:t>
            </a:r>
            <a:r>
              <a:rPr lang="sl-SI" sz="1800" smtClean="0">
                <a:solidFill>
                  <a:schemeClr val="tx2"/>
                </a:solidFill>
              </a:rPr>
              <a:t>. </a:t>
            </a:r>
            <a:r>
              <a:rPr lang="sr-Cyrl-RS" sz="1800" smtClean="0">
                <a:solidFill>
                  <a:schemeClr val="tx2"/>
                </a:solidFill>
              </a:rPr>
              <a:t>након</a:t>
            </a:r>
            <a:r>
              <a:rPr lang="sl-SI" sz="1800" smtClean="0">
                <a:solidFill>
                  <a:schemeClr val="tx2"/>
                </a:solidFill>
              </a:rPr>
              <a:t> 20 </a:t>
            </a:r>
            <a:r>
              <a:rPr lang="sr-Cyrl-RS" sz="1800" smtClean="0">
                <a:solidFill>
                  <a:schemeClr val="tx2"/>
                </a:solidFill>
              </a:rPr>
              <a:t>г</a:t>
            </a:r>
            <a:r>
              <a:rPr lang="sl-SI" sz="1800" smtClean="0">
                <a:solidFill>
                  <a:schemeClr val="tx2"/>
                </a:solidFill>
              </a:rPr>
              <a:t>., </a:t>
            </a:r>
            <a:r>
              <a:rPr lang="sr-Cyrl-RS" sz="1800" smtClean="0">
                <a:solidFill>
                  <a:schemeClr val="tx2"/>
                </a:solidFill>
              </a:rPr>
              <a:t>премолари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доње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вилице</a:t>
            </a:r>
            <a:r>
              <a:rPr lang="sl-SI" sz="1800" smtClean="0">
                <a:solidFill>
                  <a:schemeClr val="tx2"/>
                </a:solidFill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l-SI" sz="1800" b="1" smtClean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Процес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започиње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инфламаторном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реакцијом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костне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сржи</a:t>
            </a:r>
            <a:r>
              <a:rPr lang="sl-SI" sz="1800" smtClean="0">
                <a:solidFill>
                  <a:schemeClr val="tx2"/>
                </a:solidFill>
              </a:rPr>
              <a:t>. </a:t>
            </a:r>
            <a:r>
              <a:rPr lang="sr-Cyrl-RS" sz="1800" smtClean="0">
                <a:solidFill>
                  <a:schemeClr val="tx2"/>
                </a:solidFill>
              </a:rPr>
              <a:t>са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хиперемијом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повећаном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пермеабилности</a:t>
            </a:r>
            <a:r>
              <a:rPr lang="sl-SI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едемом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гранулоцитном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реакцијом</a:t>
            </a:r>
            <a:r>
              <a:rPr lang="sl-SI" sz="1800" smtClean="0">
                <a:solidFill>
                  <a:schemeClr val="tx2"/>
                </a:solidFill>
              </a:rPr>
              <a:t>. </a:t>
            </a:r>
            <a:r>
              <a:rPr lang="sr-Cyrl-RS" sz="1800" smtClean="0">
                <a:solidFill>
                  <a:schemeClr val="tx2"/>
                </a:solidFill>
              </a:rPr>
              <a:t>Протеолитички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ензими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изазивају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деструкцију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бактерија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васкуларну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тромбозу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са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стварањем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супуративних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огњишта</a:t>
            </a:r>
            <a:r>
              <a:rPr lang="sl-SI" sz="1800" smtClean="0">
                <a:solidFill>
                  <a:schemeClr val="tx2"/>
                </a:solidFill>
              </a:rPr>
              <a:t>. </a:t>
            </a:r>
            <a:r>
              <a:rPr lang="sr-Cyrl-RS" sz="1800" smtClean="0">
                <a:solidFill>
                  <a:schemeClr val="tx2"/>
                </a:solidFill>
              </a:rPr>
              <a:t>Инфекција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се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шири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дуж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Хаверсових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нутритивних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канала</a:t>
            </a:r>
            <a:r>
              <a:rPr lang="sl-SI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одиже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периост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субпериосталним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абсцесом</a:t>
            </a:r>
            <a:r>
              <a:rPr lang="sl-SI" sz="1800" smtClean="0">
                <a:solidFill>
                  <a:schemeClr val="tx2"/>
                </a:solidFill>
              </a:rPr>
              <a:t>. </a:t>
            </a:r>
            <a:r>
              <a:rPr lang="sr-Cyrl-RS" sz="1800" smtClean="0">
                <a:solidFill>
                  <a:schemeClr val="tx2"/>
                </a:solidFill>
              </a:rPr>
              <a:t>Едем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васкуларна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тромбоза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узрокују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некрозу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кости</a:t>
            </a:r>
            <a:r>
              <a:rPr lang="sl-SI" sz="1800" smtClean="0">
                <a:solidFill>
                  <a:schemeClr val="tx2"/>
                </a:solidFill>
              </a:rPr>
              <a:t> (</a:t>
            </a:r>
            <a:r>
              <a:rPr lang="sr-Cyrl-RS" sz="1800" smtClean="0">
                <a:solidFill>
                  <a:schemeClr val="tx2"/>
                </a:solidFill>
              </a:rPr>
              <a:t>секвестри</a:t>
            </a:r>
            <a:r>
              <a:rPr lang="sl-SI" sz="1800" smtClean="0">
                <a:solidFill>
                  <a:schemeClr val="tx2"/>
                </a:solidFill>
              </a:rPr>
              <a:t>) </a:t>
            </a:r>
            <a:r>
              <a:rPr lang="sr-Cyrl-RS" sz="1800" smtClean="0">
                <a:solidFill>
                  <a:schemeClr val="tx2"/>
                </a:solidFill>
              </a:rPr>
              <a:t>око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којих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се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развија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гранулационо</a:t>
            </a:r>
            <a:r>
              <a:rPr lang="sl-SI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ткиво</a:t>
            </a:r>
            <a:r>
              <a:rPr lang="sl-SI" sz="1800" smtClean="0">
                <a:solidFill>
                  <a:schemeClr val="tx2"/>
                </a:solidFill>
              </a:rPr>
              <a:t>.</a:t>
            </a:r>
            <a:endParaRPr lang="sr-Latn-CS" sz="1800" smtClean="0">
              <a:solidFill>
                <a:schemeClr val="tx2"/>
              </a:solidFill>
            </a:endParaRPr>
          </a:p>
        </p:txBody>
      </p:sp>
      <p:pic>
        <p:nvPicPr>
          <p:cNvPr id="30724" name="Picture 6" descr="200px-Streptococcus_mutans_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811" y="0"/>
            <a:ext cx="1828800" cy="1371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5" name="Picture 8" descr="razvoj%20karijesa%2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711" y="1196752"/>
            <a:ext cx="1397000" cy="17287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44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sl-SI" sz="1800" b="1" u="sng" dirty="0" smtClean="0">
                <a:solidFill>
                  <a:schemeClr val="tx2"/>
                </a:solidFill>
              </a:rPr>
              <a:t>0. </a:t>
            </a:r>
            <a:r>
              <a:rPr lang="sr-Cyrl-RS" sz="1800" b="1" u="sng" dirty="0" smtClean="0">
                <a:solidFill>
                  <a:schemeClr val="tx2"/>
                </a:solidFill>
              </a:rPr>
              <a:t>стадијум</a:t>
            </a:r>
            <a:endParaRPr lang="sl-SI" sz="1800" b="1" u="sng" dirty="0" smtClean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sl-SI" sz="1800" dirty="0" smtClean="0">
                <a:solidFill>
                  <a:schemeClr val="tx2"/>
                </a:solidFill>
              </a:rPr>
              <a:t>	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sr-Cyrl-RS" sz="1800" dirty="0">
                <a:solidFill>
                  <a:schemeClr val="tx2"/>
                </a:solidFill>
              </a:rPr>
              <a:t>к</a:t>
            </a:r>
            <a:r>
              <a:rPr lang="sr-Cyrl-RS" sz="1800" dirty="0" smtClean="0">
                <a:solidFill>
                  <a:schemeClr val="tx2"/>
                </a:solidFill>
              </a:rPr>
              <a:t>алор</a:t>
            </a:r>
            <a:r>
              <a:rPr lang="sl-SI" sz="1800" dirty="0" smtClean="0">
                <a:solidFill>
                  <a:schemeClr val="tx2"/>
                </a:solidFill>
              </a:rPr>
              <a:t> 40</a:t>
            </a:r>
            <a:r>
              <a:rPr lang="sl-SI" sz="1800" baseline="30000" dirty="0" smtClean="0">
                <a:solidFill>
                  <a:schemeClr val="tx2"/>
                </a:solidFill>
              </a:rPr>
              <a:t>0</a:t>
            </a:r>
            <a:r>
              <a:rPr lang="sr-Cyrl-RS" sz="1800" dirty="0" smtClean="0">
                <a:solidFill>
                  <a:schemeClr val="tx2"/>
                </a:solidFill>
              </a:rPr>
              <a:t>Ц</a:t>
            </a:r>
            <a:r>
              <a:rPr lang="sl-SI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долор</a:t>
            </a:r>
            <a:r>
              <a:rPr lang="sl-SI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рубор</a:t>
            </a:r>
            <a:r>
              <a:rPr lang="sl-SI" sz="1800" dirty="0" smtClean="0">
                <a:solidFill>
                  <a:schemeClr val="tx2"/>
                </a:solidFill>
              </a:rPr>
              <a:t>,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sr-Cyrl-RS" sz="1800" dirty="0" smtClean="0">
                <a:solidFill>
                  <a:schemeClr val="tx2"/>
                </a:solidFill>
              </a:rPr>
              <a:t>тумор</a:t>
            </a:r>
            <a:r>
              <a:rPr lang="sl-SI" sz="1800" dirty="0" smtClean="0">
                <a:solidFill>
                  <a:schemeClr val="tx2"/>
                </a:solidFill>
              </a:rPr>
              <a:t>, </a:t>
            </a:r>
            <a:r>
              <a:rPr lang="sr-Cyrl-RS" sz="1800" dirty="0" smtClean="0">
                <a:solidFill>
                  <a:schemeClr val="tx2"/>
                </a:solidFill>
              </a:rPr>
              <a:t>смањена функција</a:t>
            </a:r>
            <a:endParaRPr lang="sl-SI" sz="1800" dirty="0" smtClean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sl-SI" sz="1800" dirty="0" smtClean="0">
                <a:solidFill>
                  <a:schemeClr val="tx2"/>
                </a:solidFill>
              </a:rPr>
              <a:t>	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sr-Cyrl-RS" sz="1800" dirty="0" smtClean="0">
                <a:solidFill>
                  <a:schemeClr val="tx2"/>
                </a:solidFill>
              </a:rPr>
              <a:t>Ртг</a:t>
            </a:r>
            <a:r>
              <a:rPr lang="sl-SI" sz="1800" dirty="0" smtClean="0">
                <a:solidFill>
                  <a:schemeClr val="tx2"/>
                </a:solidFill>
              </a:rPr>
              <a:t>.</a:t>
            </a:r>
            <a:r>
              <a:rPr lang="sl-SI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sl-SI" sz="2000" dirty="0" smtClean="0">
                <a:effectLst>
                  <a:outerShdw blurRad="38100" dist="38100" dir="2700000" algn="tl">
                    <a:srgbClr val="336699"/>
                  </a:outerShdw>
                </a:effectLst>
              </a:rPr>
              <a:t> </a:t>
            </a:r>
            <a:r>
              <a:rPr lang="en-US" sz="36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ø</a:t>
            </a:r>
            <a:r>
              <a:rPr lang="en-US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sl-SI" sz="1800" dirty="0" smtClean="0">
                <a:solidFill>
                  <a:schemeClr val="tx2"/>
                </a:solidFill>
              </a:rPr>
              <a:t>(7-14 </a:t>
            </a:r>
            <a:r>
              <a:rPr lang="sr-Cyrl-RS" sz="1800" dirty="0" smtClean="0">
                <a:solidFill>
                  <a:schemeClr val="tx2"/>
                </a:solidFill>
              </a:rPr>
              <a:t>дана</a:t>
            </a:r>
            <a:r>
              <a:rPr lang="sl-SI" sz="1800" dirty="0" smtClean="0">
                <a:solidFill>
                  <a:schemeClr val="tx2"/>
                </a:solidFill>
              </a:rPr>
              <a:t>)</a:t>
            </a:r>
            <a:r>
              <a:rPr lang="sl-SI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sr-Latn-CS" dirty="0" smtClean="0">
              <a:solidFill>
                <a:srgbClr val="FF0066"/>
              </a:solidFill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  <a:p>
            <a:pPr eaLnBrk="1" hangingPunct="1">
              <a:defRPr/>
            </a:pPr>
            <a:endParaRPr lang="sr-Latn-CS" sz="2000" dirty="0" smtClean="0">
              <a:effectLst>
                <a:outerShdw blurRad="38100" dist="38100" dir="2700000" algn="tl">
                  <a:srgbClr val="336699"/>
                </a:outerShdw>
              </a:effectLst>
            </a:endParaRPr>
          </a:p>
        </p:txBody>
      </p:sp>
      <p:sp>
        <p:nvSpPr>
          <p:cNvPr id="31747" name="AutoShape 9"/>
          <p:cNvSpPr>
            <a:spLocks noChangeArrowheads="1"/>
          </p:cNvSpPr>
          <p:nvPr/>
        </p:nvSpPr>
        <p:spPr bwMode="auto">
          <a:xfrm>
            <a:off x="1835150" y="2781300"/>
            <a:ext cx="1296988" cy="1295400"/>
          </a:xfrm>
          <a:custGeom>
            <a:avLst/>
            <a:gdLst>
              <a:gd name="T0" fmla="*/ 2147483647 w 21600"/>
              <a:gd name="T1" fmla="*/ 0 h 21600"/>
              <a:gd name="T2" fmla="*/ 684772856 w 21600"/>
              <a:gd name="T3" fmla="*/ 682259053 h 21600"/>
              <a:gd name="T4" fmla="*/ 0 w 21600"/>
              <a:gd name="T5" fmla="*/ 2147483647 h 21600"/>
              <a:gd name="T6" fmla="*/ 684772856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68225905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700"/>
                  <a:pt x="7477" y="3223"/>
                  <a:pt x="6106" y="4198"/>
                </a:cubicBezTo>
                <a:lnTo>
                  <a:pt x="17401" y="15493"/>
                </a:ln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899"/>
                  <a:pt x="14122" y="18376"/>
                  <a:pt x="15493" y="17401"/>
                </a:cubicBezTo>
                <a:lnTo>
                  <a:pt x="4198" y="6106"/>
                </a:lnTo>
                <a:close/>
              </a:path>
            </a:pathLst>
          </a:custGeom>
          <a:solidFill>
            <a:srgbClr val="FF0066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57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" y="3501008"/>
            <a:ext cx="3514286" cy="2343477"/>
          </a:xfrm>
          <a:ln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2771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533400" indent="-533400" eaLnBrk="1" hangingPunct="1">
              <a:buFontTx/>
              <a:buNone/>
            </a:pPr>
            <a:r>
              <a:rPr lang="sr-Latn-CS" sz="2000" b="1" smtClean="0"/>
              <a:t>1. </a:t>
            </a:r>
            <a:r>
              <a:rPr lang="sr-Cyrl-RS" sz="2000" b="1" u="sng" smtClean="0"/>
              <a:t>деструкција</a:t>
            </a:r>
            <a:endParaRPr lang="sr-Latn-CS" sz="2000" b="1" u="sng" smtClean="0"/>
          </a:p>
          <a:p>
            <a:pPr marL="533400" indent="-533400" eaLnBrk="1" hangingPunct="1">
              <a:buFontTx/>
              <a:buNone/>
            </a:pPr>
            <a:endParaRPr lang="sr-Latn-CS" sz="2000" smtClean="0"/>
          </a:p>
          <a:p>
            <a:pPr marL="533400" indent="-533400"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смањење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густине</a:t>
            </a:r>
            <a:r>
              <a:rPr lang="sr-Latn-CS" sz="1800" smtClean="0">
                <a:solidFill>
                  <a:schemeClr val="tx2"/>
                </a:solidFill>
              </a:rPr>
              <a:t>,</a:t>
            </a:r>
          </a:p>
          <a:p>
            <a:pPr marL="533400" indent="-533400" eaLnBrk="1" hangingPunct="1">
              <a:buFontTx/>
              <a:buNone/>
            </a:pPr>
            <a:r>
              <a:rPr lang="sr-Latn-CS" sz="1800" smtClean="0">
                <a:solidFill>
                  <a:schemeClr val="tx2"/>
                </a:solidFill>
              </a:rPr>
              <a:t>30% </a:t>
            </a:r>
            <a:r>
              <a:rPr lang="sr-Cyrl-RS" sz="1800" smtClean="0">
                <a:solidFill>
                  <a:schemeClr val="tx2"/>
                </a:solidFill>
              </a:rPr>
              <a:t>остеонекрозе</a:t>
            </a:r>
            <a:r>
              <a:rPr lang="sr-Latn-CS" sz="1800" smtClean="0">
                <a:solidFill>
                  <a:schemeClr val="tx2"/>
                </a:solidFill>
              </a:rPr>
              <a:t>,</a:t>
            </a:r>
          </a:p>
          <a:p>
            <a:pPr marL="533400" indent="-533400"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истањење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гредица</a:t>
            </a:r>
            <a:r>
              <a:rPr lang="sr-Latn-CS" sz="1800" smtClean="0">
                <a:solidFill>
                  <a:schemeClr val="tx2"/>
                </a:solidFill>
              </a:rPr>
              <a:t>,</a:t>
            </a:r>
          </a:p>
          <a:p>
            <a:pPr marL="533400" indent="-533400"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мултипла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поља</a:t>
            </a:r>
            <a:r>
              <a:rPr lang="sr-Latn-CS" sz="1800" smtClean="0">
                <a:solidFill>
                  <a:schemeClr val="tx2"/>
                </a:solidFill>
              </a:rPr>
              <a:t> - "</a:t>
            </a:r>
            <a:r>
              <a:rPr lang="sr-Cyrl-RS" sz="1800" u="sng" smtClean="0">
                <a:solidFill>
                  <a:schemeClr val="tx2"/>
                </a:solidFill>
              </a:rPr>
              <a:t>умољчаност</a:t>
            </a:r>
            <a:r>
              <a:rPr lang="sr-Latn-CS" sz="1800" smtClean="0">
                <a:solidFill>
                  <a:schemeClr val="tx2"/>
                </a:solidFill>
              </a:rPr>
              <a:t>" </a:t>
            </a:r>
          </a:p>
          <a:p>
            <a:pPr marL="533400" indent="-533400"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проширен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медулрни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канал</a:t>
            </a:r>
            <a:r>
              <a:rPr lang="sr-Latn-CS" sz="1800" smtClean="0">
                <a:solidFill>
                  <a:schemeClr val="tx2"/>
                </a:solidFill>
              </a:rPr>
              <a:t>,</a:t>
            </a:r>
          </a:p>
          <a:p>
            <a:pPr marL="533400" indent="-533400"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аморфни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периост</a:t>
            </a:r>
            <a:r>
              <a:rPr lang="sr-Latn-CS" sz="1800" smtClean="0">
                <a:solidFill>
                  <a:schemeClr val="tx2"/>
                </a:solidFill>
              </a:rPr>
              <a:t>,</a:t>
            </a:r>
          </a:p>
          <a:p>
            <a:pPr marL="533400" indent="-533400"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околно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меко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ткиво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едематозно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сенка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интензивнија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замрљана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3277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16731"/>
            <a:ext cx="4032250" cy="26558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773" name="Rectangle 8"/>
          <p:cNvSpPr>
            <a:spLocks noChangeArrowheads="1"/>
          </p:cNvSpPr>
          <p:nvPr/>
        </p:nvSpPr>
        <p:spPr bwMode="auto">
          <a:xfrm>
            <a:off x="468313" y="333375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/>
              <a:t>48</a:t>
            </a:r>
          </a:p>
        </p:txBody>
      </p:sp>
      <p:sp>
        <p:nvSpPr>
          <p:cNvPr id="32774" name="Rectangle 9"/>
          <p:cNvSpPr>
            <a:spLocks noChangeArrowheads="1"/>
          </p:cNvSpPr>
          <p:nvPr/>
        </p:nvSpPr>
        <p:spPr bwMode="auto">
          <a:xfrm>
            <a:off x="539750" y="6308725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/>
              <a:t>46</a:t>
            </a:r>
          </a:p>
        </p:txBody>
      </p:sp>
    </p:spTree>
    <p:extLst>
      <p:ext uri="{BB962C8B-B14F-4D97-AF65-F5344CB8AC3E}">
        <p14:creationId xmlns:p14="http://schemas.microsoft.com/office/powerpoint/2010/main" val="296356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19" y="3501008"/>
            <a:ext cx="3667822" cy="2376264"/>
          </a:xfrm>
          <a:ln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3795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44975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Временом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фокуси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шире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конфлуирају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Око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некротичних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делова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кости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ствара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гранулационо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ткиво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</a:p>
          <a:p>
            <a:pPr eaLnBrk="1" hangingPunct="1">
              <a:buFontTx/>
              <a:buNone/>
            </a:pPr>
            <a:r>
              <a:rPr lang="sr-Latn-CS" sz="1800" smtClean="0">
                <a:solidFill>
                  <a:schemeClr val="tx2"/>
                </a:solidFill>
              </a:rPr>
              <a:t>	</a:t>
            </a:r>
            <a:r>
              <a:rPr lang="sr-Cyrl-RS" sz="1800" smtClean="0">
                <a:solidFill>
                  <a:schemeClr val="tx2"/>
                </a:solidFill>
              </a:rPr>
              <a:t>секвестри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веће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густине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оштро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ограничени</a:t>
            </a:r>
            <a:r>
              <a:rPr lang="sr-Latn-CS" sz="1800" smtClean="0">
                <a:solidFill>
                  <a:schemeClr val="tx2"/>
                </a:solidFill>
              </a:rPr>
              <a:t> - "</a:t>
            </a:r>
            <a:r>
              <a:rPr lang="sr-Cyrl-RS" sz="1800" u="sng" smtClean="0">
                <a:solidFill>
                  <a:schemeClr val="tx2"/>
                </a:solidFill>
              </a:rPr>
              <a:t>секвестрација</a:t>
            </a:r>
            <a:r>
              <a:rPr lang="sr-Latn-CS" sz="1800" smtClean="0">
                <a:solidFill>
                  <a:schemeClr val="tx2"/>
                </a:solidFill>
              </a:rPr>
              <a:t>" </a:t>
            </a:r>
          </a:p>
          <a:p>
            <a:pPr eaLnBrk="1" hangingPunct="1">
              <a:buFontTx/>
              <a:buNone/>
            </a:pPr>
            <a:r>
              <a:rPr lang="sr-Latn-CS" sz="1800" smtClean="0">
                <a:solidFill>
                  <a:schemeClr val="tx2"/>
                </a:solidFill>
              </a:rPr>
              <a:t>	(</a:t>
            </a:r>
            <a:r>
              <a:rPr lang="sr-Cyrl-RS" sz="1800" smtClean="0">
                <a:solidFill>
                  <a:schemeClr val="tx2"/>
                </a:solidFill>
              </a:rPr>
              <a:t>кортикални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централни</a:t>
            </a:r>
            <a:r>
              <a:rPr lang="sr-Latn-CS" sz="1800" smtClean="0">
                <a:solidFill>
                  <a:schemeClr val="tx2"/>
                </a:solidFill>
              </a:rPr>
              <a:t>)</a:t>
            </a:r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као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страно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тело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потпомаже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гнојењу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отежава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репарацију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3379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605" y="387494"/>
            <a:ext cx="3456429" cy="23214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304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600200"/>
            <a:ext cx="4038600" cy="2549525"/>
          </a:xfrm>
          <a:ln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4819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Некроза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секвестара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деминерализација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околне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кости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Истањење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сегментација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ивера</a:t>
            </a:r>
            <a:r>
              <a:rPr lang="sr-Latn-CS" sz="1800" smtClean="0">
                <a:solidFill>
                  <a:schemeClr val="tx2"/>
                </a:solidFill>
              </a:rPr>
              <a:t>, </a:t>
            </a:r>
            <a:r>
              <a:rPr lang="sr-Cyrl-RS" sz="1800" smtClean="0">
                <a:solidFill>
                  <a:schemeClr val="tx2"/>
                </a:solidFill>
              </a:rPr>
              <a:t>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њихова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елиминација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кроз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фистулозни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канал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Ртг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тракасто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расветљење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од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површине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кости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у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дубину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све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до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видљивог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секвестра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3756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550" y="908050"/>
            <a:ext cx="3135313" cy="4105275"/>
          </a:xfrm>
          <a:ln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5843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sr-Latn-CS" sz="2000" b="1" smtClean="0"/>
              <a:t>2.	</a:t>
            </a:r>
            <a:r>
              <a:rPr lang="sr-Cyrl-RS" sz="2000" b="1" u="sng" smtClean="0"/>
              <a:t>репарација</a:t>
            </a:r>
            <a:endParaRPr lang="sr-Latn-CS" sz="2000" b="1" u="sng" smtClean="0"/>
          </a:p>
          <a:p>
            <a:pPr eaLnBrk="1" hangingPunct="1">
              <a:buFontTx/>
              <a:buNone/>
            </a:pPr>
            <a:r>
              <a:rPr lang="sr-Latn-CS" sz="1800" smtClean="0">
                <a:solidFill>
                  <a:schemeClr val="tx2"/>
                </a:solidFill>
              </a:rPr>
              <a:t>	</a:t>
            </a:r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цапсула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се</a:t>
            </a:r>
            <a:r>
              <a:rPr lang="sr-Latn-CS" sz="1800" smtClean="0">
                <a:solidFill>
                  <a:schemeClr val="tx2"/>
                </a:solidFill>
              </a:rPr>
              <a:t>q</a:t>
            </a:r>
            <a:r>
              <a:rPr lang="sr-Cyrl-RS" sz="1800" smtClean="0">
                <a:solidFill>
                  <a:schemeClr val="tx2"/>
                </a:solidFill>
              </a:rPr>
              <a:t>уестралис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нехомогена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неједнаке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дебљине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наслага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Ца</a:t>
            </a:r>
            <a:r>
              <a:rPr lang="sr-Latn-CS" sz="1800" smtClean="0">
                <a:solidFill>
                  <a:schemeClr val="tx2"/>
                </a:solidFill>
              </a:rPr>
              <a:t>,</a:t>
            </a:r>
          </a:p>
          <a:p>
            <a:pPr eaLnBrk="1" hangingPunct="1">
              <a:buFontTx/>
              <a:buNone/>
            </a:pPr>
            <a:r>
              <a:rPr lang="sr-Cyrl-RS" sz="1800" smtClean="0">
                <a:solidFill>
                  <a:schemeClr val="tx2"/>
                </a:solidFill>
              </a:rPr>
              <a:t>периостална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апозиција</a:t>
            </a:r>
            <a:r>
              <a:rPr lang="sr-Latn-CS" sz="1800" smtClean="0">
                <a:solidFill>
                  <a:schemeClr val="tx2"/>
                </a:solidFill>
              </a:rPr>
              <a:t> (</a:t>
            </a:r>
            <a:r>
              <a:rPr lang="sr-Cyrl-RS" sz="1800" smtClean="0">
                <a:solidFill>
                  <a:schemeClr val="tx2"/>
                </a:solidFill>
              </a:rPr>
              <a:t>ендостална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периостална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остеосклероза</a:t>
            </a:r>
            <a:r>
              <a:rPr lang="sr-Latn-CS" sz="1800" smtClean="0">
                <a:solidFill>
                  <a:schemeClr val="tx2"/>
                </a:solidFill>
              </a:rPr>
              <a:t>) </a:t>
            </a:r>
            <a:r>
              <a:rPr lang="sr-Cyrl-RS" sz="1800" smtClean="0">
                <a:solidFill>
                  <a:schemeClr val="tx2"/>
                </a:solidFill>
              </a:rPr>
              <a:t>паралелна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уз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дону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ивицу</a:t>
            </a:r>
            <a:r>
              <a:rPr lang="sr-Latn-CS" sz="1800" smtClean="0">
                <a:solidFill>
                  <a:schemeClr val="tx2"/>
                </a:solidFill>
              </a:rPr>
              <a:t> </a:t>
            </a:r>
            <a:r>
              <a:rPr lang="sr-Cyrl-RS" sz="1800" smtClean="0">
                <a:solidFill>
                  <a:schemeClr val="tx2"/>
                </a:solidFill>
              </a:rPr>
              <a:t>мандибуле</a:t>
            </a:r>
            <a:r>
              <a:rPr lang="sr-Latn-CS" sz="1800" smtClean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844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59</TotalTime>
  <Words>1234</Words>
  <Application>Microsoft Office PowerPoint</Application>
  <PresentationFormat>On-screen Show (4:3)</PresentationFormat>
  <Paragraphs>223</Paragraphs>
  <Slides>32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BlackTie</vt:lpstr>
      <vt:lpstr>Радиолошка дијагностика обољења виличних костију</vt:lpstr>
      <vt:lpstr>Фокални склерозирајући остеомијелитис</vt:lpstr>
      <vt:lpstr>PowerPoint Presentation</vt:lpstr>
      <vt:lpstr>Остеомиелитис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Дифузни склерозирајући остеомијелитис</vt:lpstr>
      <vt:lpstr> Хр. субпериостални остеомиелитис</vt:lpstr>
      <vt:lpstr> Пролиферативни периоститис</vt:lpstr>
      <vt:lpstr> Остеорадионекроса</vt:lpstr>
      <vt:lpstr>Манифестације болести коштаног система  на вилицама</vt:lpstr>
      <vt:lpstr>Фиброзна дисплазија</vt:lpstr>
      <vt:lpstr>PowerPoint Presentation</vt:lpstr>
      <vt:lpstr>Периапикална цементна дисплазија</vt:lpstr>
      <vt:lpstr>Осифицирајући фибром</vt:lpstr>
      <vt:lpstr>PowerPoint Presentation</vt:lpstr>
      <vt:lpstr>Флоридна осеална дисплазија</vt:lpstr>
      <vt:lpstr>Черубизам</vt:lpstr>
      <vt:lpstr>PowerPoint Presentation</vt:lpstr>
      <vt:lpstr>Централни гигантоцелуларни гранулом</vt:lpstr>
      <vt:lpstr>PowerPoint Presentation</vt:lpstr>
      <vt:lpstr>Анеуризматска коштана циста</vt:lpstr>
      <vt:lpstr>Коштана циста</vt:lpstr>
      <vt:lpstr>Пеџетова болест</vt:lpstr>
      <vt:lpstr>PowerPoint Presentation</vt:lpstr>
      <vt:lpstr>Остеопетроза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Радиолошка дијагностика обољења виличних костију</dc:title>
  <dc:creator>Sony</dc:creator>
  <cp:lastModifiedBy>Milan Mijailovic</cp:lastModifiedBy>
  <cp:revision>9</cp:revision>
  <dcterms:created xsi:type="dcterms:W3CDTF">2012-01-30T16:25:49Z</dcterms:created>
  <dcterms:modified xsi:type="dcterms:W3CDTF">2024-08-29T09:19:53Z</dcterms:modified>
</cp:coreProperties>
</file>